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37"/>
  </p:notesMasterIdLst>
  <p:handoutMasterIdLst>
    <p:handoutMasterId r:id="rId3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8" r:id="rId22"/>
    <p:sldId id="275" r:id="rId23"/>
    <p:sldId id="289"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6858000" type="screen4x3"/>
  <p:notesSz cx="6858000" cy="9296400"/>
  <p:embeddedFontLst>
    <p:embeddedFont>
      <p:font typeface="Arial Black" panose="020B0A04020102020204" pitchFamily="34" charset="0"/>
      <p:bold r:id="rId39"/>
    </p:embeddedFont>
    <p:embeddedFont>
      <p:font typeface="Arimo" panose="020B0604020202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Montserrat SemiBold"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87" autoAdjust="0"/>
  </p:normalViewPr>
  <p:slideViewPr>
    <p:cSldViewPr snapToGrid="0">
      <p:cViewPr varScale="1">
        <p:scale>
          <a:sx n="64" d="100"/>
          <a:sy n="64" d="100"/>
        </p:scale>
        <p:origin x="2002" y="62"/>
      </p:cViewPr>
      <p:guideLst>
        <p:guide orient="horz" pos="2160"/>
        <p:guide pos="2880"/>
      </p:guideLst>
    </p:cSldViewPr>
  </p:slid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5DEAF7-7FDF-434E-92F7-3161C4D625A8}"/>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F23377B-2B4B-471B-8D3C-FFC1FAF0D0C9}"/>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31AD43EC-C24D-49C9-B273-57F1D2C708A0}" type="datetimeFigureOut">
              <a:rPr lang="en-CA" smtClean="0"/>
              <a:t>2018-11-27</a:t>
            </a:fld>
            <a:endParaRPr lang="en-CA"/>
          </a:p>
        </p:txBody>
      </p:sp>
      <p:sp>
        <p:nvSpPr>
          <p:cNvPr id="4" name="Footer Placeholder 3">
            <a:extLst>
              <a:ext uri="{FF2B5EF4-FFF2-40B4-BE49-F238E27FC236}">
                <a16:creationId xmlns:a16="http://schemas.microsoft.com/office/drawing/2014/main" id="{FE5197A7-9C35-48CB-A2DC-6EB601C23A38}"/>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3E0A48D-79BB-4241-AFE6-62F4BF962629}"/>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1F339A8F-C824-43C5-9A63-286F53E90C60}" type="slidenum">
              <a:rPr lang="en-CA" smtClean="0"/>
              <a:t>‹#›</a:t>
            </a:fld>
            <a:endParaRPr lang="en-CA"/>
          </a:p>
        </p:txBody>
      </p:sp>
    </p:spTree>
    <p:extLst>
      <p:ext uri="{BB962C8B-B14F-4D97-AF65-F5344CB8AC3E}">
        <p14:creationId xmlns:p14="http://schemas.microsoft.com/office/powerpoint/2010/main" val="173651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Red text</a:t>
            </a:r>
            <a:endParaRPr sz="1000">
              <a:solidFill>
                <a:srgbClr val="FF0000"/>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Slides with information, ideas and suggestions. These are all hidden and can be removed before completion of the material</a:t>
            </a:r>
            <a:endParaRPr sz="1000">
              <a:solidFill>
                <a:srgbClr val="FF0000"/>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“Instructor’s Tips” for module designers also appear in speakers notes. These can be removed or replaced by notes to instructors on the particular slide if needed</a:t>
            </a:r>
            <a:endParaRPr sz="1000">
              <a:solidFill>
                <a:srgbClr val="FF0000"/>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000">
                <a:solidFill>
                  <a:srgbClr val="FF0000"/>
                </a:solidFill>
                <a:highlight>
                  <a:srgbClr val="FFFFFF"/>
                </a:highlight>
                <a:latin typeface="Roboto"/>
                <a:ea typeface="Roboto"/>
                <a:cs typeface="Roboto"/>
                <a:sym typeface="Roboto"/>
              </a:rPr>
              <a:t>The purpose of the template is to follow instructional design principles and promote consistency across the D96 curriculum</a:t>
            </a:r>
            <a:endParaRPr sz="1000">
              <a:solidFill>
                <a:srgbClr val="FF0000"/>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Black text</a:t>
            </a:r>
            <a:endParaRPr sz="1000">
              <a:solidFill>
                <a:srgbClr val="333333"/>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sz="1000">
                <a:solidFill>
                  <a:srgbClr val="333333"/>
                </a:solidFill>
                <a:highlight>
                  <a:srgbClr val="FFFFFF"/>
                </a:highlight>
                <a:latin typeface="Roboto"/>
                <a:ea typeface="Roboto"/>
                <a:cs typeface="Roboto"/>
                <a:sym typeface="Roboto"/>
              </a:rPr>
              <a:t>This provides examples and descriptions that module designers will modify as they create their material</a:t>
            </a:r>
            <a:endParaRPr/>
          </a:p>
        </p:txBody>
      </p:sp>
      <p:sp>
        <p:nvSpPr>
          <p:cNvPr id="113" name="Google Shape;113;p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6: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6: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7: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7: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8: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8: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9: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People get lost because the navigation controls aren’t always displayed correctly. EMPHASIZE seeing the TWO arrows going left and right. Only the outermost work. EMPHASIZE seeing the drop down list “Select to move to another section”.</a:t>
            </a:r>
            <a:endParaRPr/>
          </a:p>
        </p:txBody>
      </p:sp>
      <p:sp>
        <p:nvSpPr>
          <p:cNvPr id="190" name="Google Shape;190;p29: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0: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30: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1: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Print the evaluation form and take it with you to your club meeting. Your VP of Ed may have the evaluation forms available, you may be responsible yourself. You might email the evaluation pdf to your evaluator. A lot depends on the club norms.   &lt; If the club VP Ed is present – ask them what the protocol for the club is &gt; </a:t>
            </a:r>
            <a:endParaRPr dirty="0"/>
          </a:p>
        </p:txBody>
      </p:sp>
      <p:sp>
        <p:nvSpPr>
          <p:cNvPr id="203" name="Google Shape;203;p3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2: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Collect your evaluation form from your evaluator. Speak with the evaluator before and after speech – Normal evaluation process – this is no different between traditional and pathways education program.</a:t>
            </a:r>
            <a:endParaRPr dirty="0"/>
          </a:p>
        </p:txBody>
      </p:sp>
      <p:sp>
        <p:nvSpPr>
          <p:cNvPr id="209" name="Google Shape;209;p32: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3: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3: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rgbClr val="000000"/>
              </a:buClr>
              <a:buSzPts val="1400"/>
              <a:buFont typeface="Arial"/>
              <a:buNone/>
            </a:pPr>
            <a:r>
              <a:rPr lang="en-US"/>
              <a:t>When reopening the project - Launch the popup dialog again - MAXIMIZE the window so you can see the navigation controls.  The dialog will return to where you last left it - so you may have to navigate ...</a:t>
            </a:r>
            <a:endParaRPr sz="1200" b="0" i="0" u="none" strike="noStrike" cap="none">
              <a:solidFill>
                <a:schemeClr val="dk1"/>
              </a:solidFill>
              <a:latin typeface="Calibri"/>
              <a:ea typeface="Calibri"/>
              <a:cs typeface="Calibri"/>
              <a:sym typeface="Calibri"/>
            </a:endParaRPr>
          </a:p>
        </p:txBody>
      </p:sp>
      <p:sp>
        <p:nvSpPr>
          <p:cNvPr id="216" name="Google Shape;216;p33: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4: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34: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3" name="Google Shape;223;p34: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5414c2afa_0_16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5414c2afa_0_161: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After the project “Assess your skills – After” has been submitted.   Click the submit button.   ….</a:t>
            </a:r>
          </a:p>
        </p:txBody>
      </p:sp>
      <p:sp>
        <p:nvSpPr>
          <p:cNvPr id="230" name="Google Shape;230;g45414c2afa_0_161:notes"/>
          <p:cNvSpPr txBox="1">
            <a:spLocks noGrp="1"/>
          </p:cNvSpPr>
          <p:nvPr>
            <p:ph type="sldNum" idx="12"/>
          </p:nvPr>
        </p:nvSpPr>
        <p:spPr>
          <a:xfrm>
            <a:off x="3884614" y="8829967"/>
            <a:ext cx="2971800" cy="464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is one of _____________  modules designed to help Toastmasters members with the Pathways learning experience.  Members may be new or older members transitioning from the Traditional program. Members may be club officers, base camp managers, mentors or a club member.</a:t>
            </a:r>
            <a:endParaRPr/>
          </a:p>
        </p:txBody>
      </p:sp>
      <p:sp>
        <p:nvSpPr>
          <p:cNvPr id="120" name="Google Shape;120;p2: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5414c2afa_0_16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5414c2afa_0_161: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You will see this congratulations page.  Close the popup window now…and then you will see your curriculum page again.  … next slide</a:t>
            </a:r>
          </a:p>
        </p:txBody>
      </p:sp>
      <p:sp>
        <p:nvSpPr>
          <p:cNvPr id="230" name="Google Shape;230;g45414c2afa_0_161:notes"/>
          <p:cNvSpPr txBox="1">
            <a:spLocks noGrp="1"/>
          </p:cNvSpPr>
          <p:nvPr>
            <p:ph type="sldNum" idx="12"/>
          </p:nvPr>
        </p:nvSpPr>
        <p:spPr>
          <a:xfrm>
            <a:off x="3884614" y="8829967"/>
            <a:ext cx="2971800" cy="464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41352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5414c2afa_0_174: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It should then show the tick mark beside the Ice breaker project.  The curriculum page may be “hiding” behind other windows, and it may need refreshed to show the completion tick.  If you do all that and it still doesn’t show complete – it means you haven’t viewed every item in ice breaker project, or you didn’t actually submit the after assessment. Try again.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the launch buttons are now available for the evaluation and feedback, and the research projects.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37" name="Google Shape;237;g45414c2afa_0_174: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5414c2afa_0_174: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Level 1 Consists of 4 speeches and an evaluation.  The process to complete the  Evaluation and Researching projects is just like the Ice Breaker.  Work through all the screens and items in the project, submit the “after project” assessment.   See the “tick” beside the project name appear indicating it has been done.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evaluation tutorial available is AWESOME, and worth the hour of time to do.   Expect a member to complete level one in one to six months.    Next levels build on skills learnt - with level 5 culminating in a two projects, each of which would take several months to complete.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The Researching and Presenting Speech is very similar to CC #7 - If someone is working in the traditional program - they could present the same speech for both project - they must just give the speech twice; and maybe </a:t>
            </a:r>
            <a:r>
              <a:rPr lang="en-US" dirty="0" err="1"/>
              <a:t>tweek</a:t>
            </a:r>
            <a:r>
              <a:rPr lang="en-US" dirty="0"/>
              <a:t> it a bit to meet the criteria of the different projects.  Toastmasters does not give multiple awards for the same speech or activity.</a:t>
            </a:r>
            <a:endParaRPr dirty="0"/>
          </a:p>
          <a:p>
            <a:pPr marL="0" lvl="0" indent="0" algn="l" rtl="0">
              <a:spcBef>
                <a:spcPts val="0"/>
              </a:spcBef>
              <a:spcAft>
                <a:spcPts val="0"/>
              </a:spcAft>
              <a:buNone/>
            </a:pPr>
            <a:endParaRPr dirty="0"/>
          </a:p>
        </p:txBody>
      </p:sp>
      <p:sp>
        <p:nvSpPr>
          <p:cNvPr id="237" name="Google Shape;237;g45414c2afa_0_174: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48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5: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800" dirty="0">
                <a:solidFill>
                  <a:srgbClr val="595959"/>
                </a:solidFill>
                <a:latin typeface="Arial"/>
                <a:ea typeface="Arial"/>
                <a:cs typeface="Arial"/>
                <a:sym typeface="Arial"/>
              </a:rPr>
              <a:t>Must click on “Mark Complete” it does not happen automatically.  Now is time to talk to your VP of Ed to inform them you have completed the level.</a:t>
            </a:r>
          </a:p>
          <a:p>
            <a:pPr marL="0" lvl="0" indent="0" algn="l" rtl="0">
              <a:lnSpc>
                <a:spcPct val="115000"/>
              </a:lnSpc>
              <a:spcBef>
                <a:spcPts val="0"/>
              </a:spcBef>
              <a:spcAft>
                <a:spcPts val="1600"/>
              </a:spcAft>
              <a:buClr>
                <a:schemeClr val="dk1"/>
              </a:buClr>
              <a:buSzPts val="1100"/>
              <a:buFont typeface="Arial"/>
              <a:buNone/>
            </a:pPr>
            <a:r>
              <a:rPr lang="en-US" sz="1800" dirty="0">
                <a:solidFill>
                  <a:srgbClr val="595959"/>
                </a:solidFill>
                <a:latin typeface="Arial"/>
                <a:ea typeface="Arial"/>
                <a:cs typeface="Arial"/>
                <a:sym typeface="Arial"/>
              </a:rPr>
              <a:t>The status is “Pending Completion Approval” - until the Basecamp manager approves the request.  Level 2 doesn’t become available until after the Base Camp Manager approves the request to complete Level 1.</a:t>
            </a:r>
            <a:endParaRPr dirty="0"/>
          </a:p>
        </p:txBody>
      </p:sp>
      <p:sp>
        <p:nvSpPr>
          <p:cNvPr id="243" name="Google Shape;243;p35: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6: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6: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914400" marR="0" lvl="1"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This email is sent to the email address on your profile in Club Central when the base camp manager approves the level.</a:t>
            </a:r>
            <a:endParaRPr sz="1200" b="0" i="0" u="none" strike="noStrike" cap="none" dirty="0">
              <a:solidFill>
                <a:schemeClr val="dk1"/>
              </a:solidFill>
              <a:latin typeface="Calibri"/>
              <a:ea typeface="Calibri"/>
              <a:cs typeface="Calibri"/>
              <a:sym typeface="Calibri"/>
            </a:endParaRPr>
          </a:p>
        </p:txBody>
      </p:sp>
      <p:sp>
        <p:nvSpPr>
          <p:cNvPr id="250" name="Google Shape;250;p36: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5414c2afa_0_239:notes"/>
          <p:cNvSpPr>
            <a:spLocks noGrp="1" noRot="1" noChangeAspect="1"/>
          </p:cNvSpPr>
          <p:nvPr>
            <p:ph type="sldImg" idx="2"/>
          </p:nvPr>
        </p:nvSpPr>
        <p:spPr>
          <a:xfrm>
            <a:off x="1143300" y="697230"/>
            <a:ext cx="45720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5414c2afa_0_239:notes"/>
          <p:cNvSpPr txBox="1">
            <a:spLocks noGrp="1"/>
          </p:cNvSpPr>
          <p:nvPr>
            <p:ph type="body" idx="1"/>
          </p:nvPr>
        </p:nvSpPr>
        <p:spPr>
          <a:xfrm>
            <a:off x="685800" y="4415790"/>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5414c2afa_0_293: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45414c2afa_0_293: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VP of Ed (Base camp manager) or member can do this</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 club can award a ribbon for completion</a:t>
            </a:r>
            <a:endParaRPr/>
          </a:p>
        </p:txBody>
      </p:sp>
      <p:sp>
        <p:nvSpPr>
          <p:cNvPr id="263" name="Google Shape;263;g45414c2afa_0_293:notes"/>
          <p:cNvSpPr txBox="1">
            <a:spLocks noGrp="1"/>
          </p:cNvSpPr>
          <p:nvPr>
            <p:ph type="sldNum" idx="12"/>
          </p:nvPr>
        </p:nvSpPr>
        <p:spPr>
          <a:xfrm>
            <a:off x="3884614" y="8829967"/>
            <a:ext cx="2971800" cy="464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5414c2afa_0_182: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5414c2afa_0_182: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rgbClr val="595959"/>
                </a:solidFill>
                <a:latin typeface="Arial"/>
                <a:ea typeface="Arial"/>
                <a:cs typeface="Arial"/>
                <a:sym typeface="Arial"/>
              </a:rPr>
              <a:t>Finishing the  level in basecamp doesn’t automatically create an education award for you or the club</a:t>
            </a:r>
            <a:endParaRPr sz="1800">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US" sz="1800">
                <a:solidFill>
                  <a:srgbClr val="595959"/>
                </a:solidFill>
                <a:latin typeface="Arial"/>
                <a:ea typeface="Arial"/>
                <a:cs typeface="Arial"/>
                <a:sym typeface="Arial"/>
              </a:rPr>
              <a:t>Ask your VP Ed to submit for an award in Club Central</a:t>
            </a:r>
            <a:endParaRPr sz="1800">
              <a:solidFill>
                <a:srgbClr val="595959"/>
              </a:solidFill>
              <a:latin typeface="Arial"/>
              <a:ea typeface="Arial"/>
              <a:cs typeface="Arial"/>
              <a:sym typeface="Arial"/>
            </a:endParaRPr>
          </a:p>
          <a:p>
            <a:pPr marL="0" lvl="0" indent="0" algn="l" rtl="0">
              <a:lnSpc>
                <a:spcPct val="115000"/>
              </a:lnSpc>
              <a:spcBef>
                <a:spcPts val="1600"/>
              </a:spcBef>
              <a:spcAft>
                <a:spcPts val="0"/>
              </a:spcAft>
              <a:buNone/>
            </a:pPr>
            <a:r>
              <a:rPr lang="en-US" sz="1800">
                <a:solidFill>
                  <a:srgbClr val="595959"/>
                </a:solidFill>
                <a:latin typeface="Arial"/>
                <a:ea typeface="Arial"/>
                <a:cs typeface="Arial"/>
                <a:sym typeface="Arial"/>
              </a:rPr>
              <a:t>If you are a member in more than one club - you can chose which club gets the credit. It doesn’t have to be the same club as approved the Level 1 completion. (VP Ed’s beware and confirm with your member)</a:t>
            </a:r>
            <a:endParaRPr sz="1800">
              <a:solidFill>
                <a:srgbClr val="595959"/>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US" sz="1800">
                <a:solidFill>
                  <a:srgbClr val="595959"/>
                </a:solidFill>
                <a:latin typeface="Arial"/>
                <a:ea typeface="Arial"/>
                <a:cs typeface="Arial"/>
                <a:sym typeface="Arial"/>
              </a:rPr>
              <a:t>The email will be CC’d to the VP Ed and President.</a:t>
            </a:r>
            <a:endParaRPr sz="1800">
              <a:solidFill>
                <a:srgbClr val="595959"/>
              </a:solidFill>
              <a:latin typeface="Arial"/>
              <a:ea typeface="Arial"/>
              <a:cs typeface="Arial"/>
              <a:sym typeface="Arial"/>
            </a:endParaRPr>
          </a:p>
          <a:p>
            <a:pPr marL="0" lvl="0" indent="0" algn="l" rtl="0">
              <a:spcBef>
                <a:spcPts val="1600"/>
              </a:spcBef>
              <a:spcAft>
                <a:spcPts val="0"/>
              </a:spcAft>
              <a:buNone/>
            </a:pPr>
            <a:endParaRPr/>
          </a:p>
        </p:txBody>
      </p:sp>
      <p:sp>
        <p:nvSpPr>
          <p:cNvPr id="271" name="Google Shape;271;g45414c2afa_0_182:notes"/>
          <p:cNvSpPr txBox="1">
            <a:spLocks noGrp="1"/>
          </p:cNvSpPr>
          <p:nvPr>
            <p:ph type="sldNum" idx="12"/>
          </p:nvPr>
        </p:nvSpPr>
        <p:spPr>
          <a:xfrm>
            <a:off x="3884614" y="8829967"/>
            <a:ext cx="2971800" cy="4647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5: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dirty="0">
                <a:solidFill>
                  <a:srgbClr val="595959"/>
                </a:solidFill>
                <a:latin typeface="Arial"/>
                <a:ea typeface="Arial"/>
                <a:cs typeface="Arial"/>
                <a:sym typeface="Arial"/>
              </a:rPr>
              <a:t>The listed designation changed from the old “ACB” designation to PM1 - Presentation Mastery Level 1</a:t>
            </a:r>
            <a:endParaRPr sz="1800" dirty="0">
              <a:solidFill>
                <a:srgbClr val="595959"/>
              </a:solidFill>
              <a:latin typeface="Arial"/>
              <a:ea typeface="Arial"/>
              <a:cs typeface="Arial"/>
              <a:sym typeface="Arial"/>
            </a:endParaRPr>
          </a:p>
          <a:p>
            <a:pPr marL="0" lvl="0" indent="0" algn="l" rtl="0">
              <a:lnSpc>
                <a:spcPct val="115000"/>
              </a:lnSpc>
              <a:spcBef>
                <a:spcPts val="1600"/>
              </a:spcBef>
              <a:spcAft>
                <a:spcPts val="0"/>
              </a:spcAft>
              <a:buNone/>
            </a:pPr>
            <a:r>
              <a:rPr lang="en-US" sz="1800" dirty="0">
                <a:solidFill>
                  <a:srgbClr val="595959"/>
                </a:solidFill>
                <a:latin typeface="Arial"/>
                <a:ea typeface="Arial"/>
                <a:cs typeface="Arial"/>
                <a:sym typeface="Arial"/>
              </a:rPr>
              <a:t>I still have the old awards ACB, ALS. If I had had an old DTM – this designation would still show as DTM.</a:t>
            </a:r>
            <a:endParaRPr sz="1800" dirty="0">
              <a:solidFill>
                <a:srgbClr val="595959"/>
              </a:solidFill>
              <a:latin typeface="Arial"/>
              <a:ea typeface="Arial"/>
              <a:cs typeface="Arial"/>
              <a:sym typeface="Arial"/>
            </a:endParaRPr>
          </a:p>
        </p:txBody>
      </p:sp>
      <p:sp>
        <p:nvSpPr>
          <p:cNvPr id="278" name="Google Shape;278;p45: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6: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rgbClr val="595959"/>
                </a:solidFill>
                <a:latin typeface="Arial"/>
                <a:ea typeface="Arial"/>
                <a:cs typeface="Arial"/>
                <a:sym typeface="Arial"/>
              </a:rPr>
              <a:t>Every path will have Introduction to Mentoring… other projects depend on the Path.  Follow the same process to complete Level 2 ...</a:t>
            </a:r>
            <a:endParaRPr sz="1800">
              <a:solidFill>
                <a:srgbClr val="595959"/>
              </a:solidFill>
              <a:latin typeface="Arial"/>
              <a:ea typeface="Arial"/>
              <a:cs typeface="Arial"/>
              <a:sym typeface="Arial"/>
            </a:endParaRPr>
          </a:p>
          <a:p>
            <a:pPr marL="0" lvl="0" indent="0" algn="l" rtl="0">
              <a:spcBef>
                <a:spcPts val="1600"/>
              </a:spcBef>
              <a:spcAft>
                <a:spcPts val="0"/>
              </a:spcAft>
              <a:buNone/>
            </a:pPr>
            <a:endParaRPr/>
          </a:p>
        </p:txBody>
      </p:sp>
      <p:sp>
        <p:nvSpPr>
          <p:cNvPr id="284" name="Google Shape;284;p46: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Module development process</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Select a topic</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We have a prioritized backlog where you can add topics and see if others want to co-create a module with you</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Propose a module</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Research resources and draft a ‘D96 TTT Proposal’ </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Review it with the D96 TTT team to fill in details and get ideas</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Design and develop the module</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Write objectives and evaluation criteria first</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Develop the materials (deck, prework, worksheet etc)</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Plan a review cycle or two with others on the D96 TTT team</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Deliver the module</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Send participants prework and survey (to clarify audience needs)</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00">
                <a:solidFill>
                  <a:srgbClr val="333333"/>
                </a:solidFill>
                <a:highlight>
                  <a:srgbClr val="FFFFFF"/>
                </a:highlight>
                <a:latin typeface="Roboto"/>
                <a:ea typeface="Roboto"/>
                <a:cs typeface="Roboto"/>
                <a:sym typeface="Roboto"/>
              </a:rPr>
              <a:t>Ensure participants complete an evaluation</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r>
              <a:rPr lang="en-US" sz="1000">
                <a:solidFill>
                  <a:srgbClr val="333333"/>
                </a:solidFill>
                <a:highlight>
                  <a:srgbClr val="FFFFFF"/>
                </a:highlight>
                <a:latin typeface="Roboto"/>
                <a:ea typeface="Roboto"/>
                <a:cs typeface="Roboto"/>
                <a:sym typeface="Roboto"/>
              </a:rPr>
              <a:t>Run a post-mortem with the TTT team and evaluate how to improve it</a:t>
            </a:r>
            <a:endParaRPr/>
          </a:p>
        </p:txBody>
      </p:sp>
      <p:sp>
        <p:nvSpPr>
          <p:cNvPr id="126" name="Google Shape;126;p3: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7: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7: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2000" b="0" i="1" u="none" strike="noStrike" cap="none">
                <a:solidFill>
                  <a:srgbClr val="930705"/>
                </a:solidFill>
                <a:latin typeface="Arial"/>
                <a:ea typeface="Arial"/>
                <a:cs typeface="Arial"/>
                <a:sym typeface="Arial"/>
              </a:rPr>
              <a:t>Instructor Tips</a:t>
            </a:r>
            <a:endParaRPr/>
          </a:p>
          <a:p>
            <a:pPr marL="914400" marR="0" lvl="1" indent="-228600" algn="l" rtl="0">
              <a:lnSpc>
                <a:spcPct val="100000"/>
              </a:lnSpc>
              <a:spcBef>
                <a:spcPts val="0"/>
              </a:spcBef>
              <a:spcAft>
                <a:spcPts val="0"/>
              </a:spcAft>
              <a:buClr>
                <a:srgbClr val="000000"/>
              </a:buClr>
              <a:buSzPts val="1400"/>
              <a:buFont typeface="Arial"/>
              <a:buNone/>
            </a:pPr>
            <a:r>
              <a:rPr lang="en-US" sz="1800" b="0" i="1" u="none" strike="noStrike" cap="none">
                <a:solidFill>
                  <a:srgbClr val="930705"/>
                </a:solidFill>
                <a:latin typeface="Arial"/>
                <a:ea typeface="Arial"/>
                <a:cs typeface="Arial"/>
                <a:sym typeface="Arial"/>
              </a:rPr>
              <a:t>Review the objectives and summarize key points to remember as they relate to the objectives (use a separate summary slide if it’s helpful)</a:t>
            </a:r>
            <a:endParaRPr/>
          </a:p>
          <a:p>
            <a:pPr marL="914400" marR="0" lvl="1" indent="-228600" algn="l" rtl="0">
              <a:lnSpc>
                <a:spcPct val="100000"/>
              </a:lnSpc>
              <a:spcBef>
                <a:spcPts val="0"/>
              </a:spcBef>
              <a:spcAft>
                <a:spcPts val="0"/>
              </a:spcAft>
              <a:buClr>
                <a:srgbClr val="000000"/>
              </a:buClr>
              <a:buSzPts val="1400"/>
              <a:buFont typeface="Arial"/>
              <a:buNone/>
            </a:pPr>
            <a:r>
              <a:rPr lang="en-US" sz="1800" b="0" i="1" u="none" strike="noStrike" cap="none">
                <a:solidFill>
                  <a:srgbClr val="930705"/>
                </a:solidFill>
                <a:latin typeface="Arial"/>
                <a:ea typeface="Arial"/>
                <a:cs typeface="Arial"/>
                <a:sym typeface="Arial"/>
              </a:rPr>
              <a:t>Ask participants to summarize in their own words, trying to assess what they learning and what some of them personally gained from it</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1" name="Google Shape;291;p47: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8: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48: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2000" b="0" i="1" u="none" strike="noStrike" cap="none">
                <a:solidFill>
                  <a:srgbClr val="930705"/>
                </a:solidFill>
                <a:latin typeface="Arial"/>
                <a:ea typeface="Arial"/>
                <a:cs typeface="Arial"/>
                <a:sym typeface="Arial"/>
              </a:rPr>
              <a:t>Instructor Tips</a:t>
            </a:r>
            <a:endParaRPr/>
          </a:p>
          <a:p>
            <a:pPr marL="914400" marR="0" lvl="1" indent="-228600" algn="l" rtl="0">
              <a:lnSpc>
                <a:spcPct val="100000"/>
              </a:lnSpc>
              <a:spcBef>
                <a:spcPts val="0"/>
              </a:spcBef>
              <a:spcAft>
                <a:spcPts val="0"/>
              </a:spcAft>
              <a:buClr>
                <a:srgbClr val="000000"/>
              </a:buClr>
              <a:buSzPts val="1400"/>
              <a:buFont typeface="Arial"/>
              <a:buNone/>
            </a:pPr>
            <a:r>
              <a:rPr lang="en-US" sz="1600" b="0" i="1" u="none" strike="noStrike" cap="none">
                <a:solidFill>
                  <a:srgbClr val="930705"/>
                </a:solidFill>
                <a:latin typeface="Arial"/>
                <a:ea typeface="Arial"/>
                <a:cs typeface="Arial"/>
                <a:sym typeface="Arial"/>
              </a:rPr>
              <a:t>The goal of a module is to change behavior, one way to support this is to ask participants to commit to doing that</a:t>
            </a:r>
            <a:endParaRPr/>
          </a:p>
          <a:p>
            <a:pPr marL="914400" marR="0" lvl="1" indent="-228600" algn="l" rtl="0">
              <a:lnSpc>
                <a:spcPct val="100000"/>
              </a:lnSpc>
              <a:spcBef>
                <a:spcPts val="0"/>
              </a:spcBef>
              <a:spcAft>
                <a:spcPts val="0"/>
              </a:spcAft>
              <a:buClr>
                <a:srgbClr val="000000"/>
              </a:buClr>
              <a:buSzPts val="1400"/>
              <a:buFont typeface="Arial"/>
              <a:buNone/>
            </a:pPr>
            <a:r>
              <a:rPr lang="en-US" sz="1600" b="0" i="1" u="none" strike="noStrike" cap="none">
                <a:solidFill>
                  <a:srgbClr val="930705"/>
                </a:solidFill>
                <a:latin typeface="Arial"/>
                <a:ea typeface="Arial"/>
                <a:cs typeface="Arial"/>
                <a:sym typeface="Arial"/>
              </a:rPr>
              <a:t>The participants must each define their own behavior (not the instructor)</a:t>
            </a:r>
            <a:endParaRPr/>
          </a:p>
          <a:p>
            <a:pPr marL="914400" marR="0" lvl="1" indent="-228600" algn="l" rtl="0">
              <a:lnSpc>
                <a:spcPct val="100000"/>
              </a:lnSpc>
              <a:spcBef>
                <a:spcPts val="0"/>
              </a:spcBef>
              <a:spcAft>
                <a:spcPts val="0"/>
              </a:spcAft>
              <a:buClr>
                <a:srgbClr val="000000"/>
              </a:buClr>
              <a:buSzPts val="1400"/>
              <a:buFont typeface="Arial"/>
              <a:buNone/>
            </a:pPr>
            <a:r>
              <a:rPr lang="en-US" sz="1600" b="0" i="1" u="none" strike="noStrike" cap="none">
                <a:solidFill>
                  <a:srgbClr val="930705"/>
                </a:solidFill>
                <a:latin typeface="Arial"/>
                <a:ea typeface="Arial"/>
                <a:cs typeface="Arial"/>
                <a:sym typeface="Arial"/>
              </a:rPr>
              <a:t>You can choose whether or not to ask if people want to state them publicly (or say them to others in groups, maybe with accountability)</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98" name="Google Shape;298;p48: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9: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9: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900" b="0" i="1" u="none" strike="noStrike" cap="none">
                <a:solidFill>
                  <a:srgbClr val="930705"/>
                </a:solidFill>
                <a:latin typeface="Arial"/>
                <a:ea typeface="Arial"/>
                <a:cs typeface="Arial"/>
                <a:sym typeface="Arial"/>
              </a:rPr>
              <a:t>Instructor Tips</a:t>
            </a:r>
            <a:endParaRPr/>
          </a:p>
          <a:p>
            <a:pPr marL="914400" marR="0" lvl="1" indent="-228600" algn="l" rtl="0">
              <a:lnSpc>
                <a:spcPct val="100000"/>
              </a:lnSpc>
              <a:spcBef>
                <a:spcPts val="0"/>
              </a:spcBef>
              <a:spcAft>
                <a:spcPts val="0"/>
              </a:spcAft>
              <a:buClr>
                <a:srgbClr val="000000"/>
              </a:buClr>
              <a:buSzPts val="1400"/>
              <a:buFont typeface="Arial"/>
              <a:buNone/>
            </a:pPr>
            <a:r>
              <a:rPr lang="en-US" sz="1700" b="0" i="1" u="none" strike="noStrike" cap="none">
                <a:solidFill>
                  <a:srgbClr val="930705"/>
                </a:solidFill>
                <a:latin typeface="Arial"/>
                <a:ea typeface="Arial"/>
                <a:cs typeface="Arial"/>
                <a:sym typeface="Arial"/>
              </a:rPr>
              <a:t>Provide a list of additional resources on the material: (eg. Books and web links) so participants can expand their knowledge</a:t>
            </a:r>
            <a:endParaRPr sz="2000" b="0" i="1" u="none" strike="noStrike" cap="none">
              <a:solidFill>
                <a:srgbClr val="205867"/>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5" name="Google Shape;305;p49: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0: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50: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2800" b="0" i="0" u="none" strike="noStrike" cap="none">
                <a:solidFill>
                  <a:schemeClr val="dk1"/>
                </a:solidFill>
                <a:latin typeface="Calibri"/>
                <a:ea typeface="Calibri"/>
                <a:cs typeface="Calibri"/>
                <a:sym typeface="Calibri"/>
              </a:rPr>
              <a:t>We may evaluate parts of the Kirkpatrick model</a:t>
            </a:r>
            <a:endParaRPr/>
          </a:p>
          <a:p>
            <a:pPr marL="914400" marR="0" lvl="1" indent="-228600" algn="l" rtl="0">
              <a:lnSpc>
                <a:spcPct val="100000"/>
              </a:lnSpc>
              <a:spcBef>
                <a:spcPts val="0"/>
              </a:spcBef>
              <a:spcAft>
                <a:spcPts val="0"/>
              </a:spcAft>
              <a:buClr>
                <a:srgbClr val="000000"/>
              </a:buClr>
              <a:buSzPts val="1400"/>
              <a:buFont typeface="Arial"/>
              <a:buNone/>
            </a:pPr>
            <a:r>
              <a:rPr lang="en-US" sz="2400" b="0" i="0" u="none" strike="noStrike" cap="none">
                <a:solidFill>
                  <a:schemeClr val="dk1"/>
                </a:solidFill>
                <a:latin typeface="Calibri"/>
                <a:ea typeface="Calibri"/>
                <a:cs typeface="Calibri"/>
                <a:sym typeface="Calibri"/>
              </a:rPr>
              <a:t>Reaction (initial, often via survey)</a:t>
            </a:r>
            <a:endParaRPr/>
          </a:p>
          <a:p>
            <a:pPr marL="914400" marR="0" lvl="1" indent="-228600" algn="l" rtl="0">
              <a:lnSpc>
                <a:spcPct val="100000"/>
              </a:lnSpc>
              <a:spcBef>
                <a:spcPts val="0"/>
              </a:spcBef>
              <a:spcAft>
                <a:spcPts val="0"/>
              </a:spcAft>
              <a:buClr>
                <a:srgbClr val="000000"/>
              </a:buClr>
              <a:buSzPts val="1400"/>
              <a:buFont typeface="Arial"/>
              <a:buNone/>
            </a:pPr>
            <a:r>
              <a:rPr lang="en-US" sz="2400" b="0" i="0" u="none" strike="noStrike" cap="none">
                <a:solidFill>
                  <a:schemeClr val="dk1"/>
                </a:solidFill>
                <a:latin typeface="Calibri"/>
                <a:ea typeface="Calibri"/>
                <a:cs typeface="Calibri"/>
                <a:sym typeface="Calibri"/>
              </a:rPr>
              <a:t>Learning—assessment (test) based on the objectives</a:t>
            </a:r>
            <a:endParaRPr/>
          </a:p>
          <a:p>
            <a:pPr marL="914400" marR="0" lvl="1" indent="-228600" algn="l" rtl="0">
              <a:lnSpc>
                <a:spcPct val="100000"/>
              </a:lnSpc>
              <a:spcBef>
                <a:spcPts val="0"/>
              </a:spcBef>
              <a:spcAft>
                <a:spcPts val="0"/>
              </a:spcAft>
              <a:buClr>
                <a:srgbClr val="000000"/>
              </a:buClr>
              <a:buSzPts val="1400"/>
              <a:buFont typeface="Arial"/>
              <a:buNone/>
            </a:pPr>
            <a:r>
              <a:rPr lang="en-US" sz="2400" b="0" i="0" u="none" strike="noStrike" cap="none">
                <a:solidFill>
                  <a:schemeClr val="dk1"/>
                </a:solidFill>
                <a:latin typeface="Calibri"/>
                <a:ea typeface="Calibri"/>
                <a:cs typeface="Calibri"/>
                <a:sym typeface="Calibri"/>
              </a:rPr>
              <a:t>Transfer—Assess application of skills (eg. 30 day survey)</a:t>
            </a:r>
            <a:endParaRPr/>
          </a:p>
          <a:p>
            <a:pPr marL="914400" marR="0" lvl="1" indent="-228600" algn="l" rtl="0">
              <a:lnSpc>
                <a:spcPct val="100000"/>
              </a:lnSpc>
              <a:spcBef>
                <a:spcPts val="0"/>
              </a:spcBef>
              <a:spcAft>
                <a:spcPts val="0"/>
              </a:spcAft>
              <a:buClr>
                <a:srgbClr val="000000"/>
              </a:buClr>
              <a:buSzPts val="1400"/>
              <a:buFont typeface="Arial"/>
              <a:buNone/>
            </a:pPr>
            <a:r>
              <a:rPr lang="en-US" sz="2400" b="0" i="0" u="none" strike="noStrike" cap="none">
                <a:solidFill>
                  <a:schemeClr val="dk1"/>
                </a:solidFill>
                <a:latin typeface="Calibri"/>
                <a:ea typeface="Calibri"/>
                <a:cs typeface="Calibri"/>
                <a:sym typeface="Calibri"/>
              </a:rPr>
              <a:t>Business results—district metrics</a:t>
            </a:r>
            <a:endParaRPr sz="24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2000" b="0" i="1" u="none" strike="noStrike" cap="none">
                <a:solidFill>
                  <a:srgbClr val="930705"/>
                </a:solidFill>
                <a:latin typeface="Arial"/>
                <a:ea typeface="Arial"/>
                <a:cs typeface="Arial"/>
                <a:sym typeface="Arial"/>
              </a:rPr>
              <a:t>Instructor Tips</a:t>
            </a:r>
            <a:endParaRPr/>
          </a:p>
          <a:p>
            <a:pPr marL="914400" marR="0" lvl="1" indent="-228600" algn="l" rtl="0">
              <a:lnSpc>
                <a:spcPct val="100000"/>
              </a:lnSpc>
              <a:spcBef>
                <a:spcPts val="0"/>
              </a:spcBef>
              <a:spcAft>
                <a:spcPts val="0"/>
              </a:spcAft>
              <a:buClr>
                <a:srgbClr val="000000"/>
              </a:buClr>
              <a:buSzPts val="1400"/>
              <a:buFont typeface="Arial"/>
              <a:buNone/>
            </a:pPr>
            <a:r>
              <a:rPr lang="en-US" sz="1800" b="0" i="1" u="none" strike="noStrike" cap="none">
                <a:solidFill>
                  <a:srgbClr val="930705"/>
                </a:solidFill>
                <a:latin typeface="Arial"/>
                <a:ea typeface="Arial"/>
                <a:cs typeface="Arial"/>
                <a:sym typeface="Arial"/>
              </a:rPr>
              <a:t>Use the evaluation to assess the material, delivery and participant learning</a:t>
            </a:r>
            <a:endParaRPr/>
          </a:p>
          <a:p>
            <a:pPr marL="914400" marR="0" lvl="1" indent="-228600" algn="l" rtl="0">
              <a:lnSpc>
                <a:spcPct val="100000"/>
              </a:lnSpc>
              <a:spcBef>
                <a:spcPts val="0"/>
              </a:spcBef>
              <a:spcAft>
                <a:spcPts val="0"/>
              </a:spcAft>
              <a:buClr>
                <a:srgbClr val="000000"/>
              </a:buClr>
              <a:buSzPts val="1400"/>
              <a:buFont typeface="Arial"/>
              <a:buNone/>
            </a:pPr>
            <a:r>
              <a:rPr lang="en-US" sz="1800" b="0" i="1" u="none" strike="noStrike" cap="none">
                <a:solidFill>
                  <a:srgbClr val="930705"/>
                </a:solidFill>
                <a:latin typeface="Arial"/>
                <a:ea typeface="Arial"/>
                <a:cs typeface="Arial"/>
                <a:sym typeface="Arial"/>
              </a:rPr>
              <a:t>We hope to harvest and modify existing evaluation material for consistency, and provide guidance to instructors</a:t>
            </a:r>
            <a:endParaRPr/>
          </a:p>
          <a:p>
            <a:pPr marL="914400" marR="0" lvl="1" indent="-228600" algn="l" rtl="0">
              <a:lnSpc>
                <a:spcPct val="100000"/>
              </a:lnSpc>
              <a:spcBef>
                <a:spcPts val="0"/>
              </a:spcBef>
              <a:spcAft>
                <a:spcPts val="0"/>
              </a:spcAft>
              <a:buClr>
                <a:srgbClr val="000000"/>
              </a:buClr>
              <a:buSzPts val="1400"/>
              <a:buFont typeface="Arial"/>
              <a:buNone/>
            </a:pPr>
            <a:r>
              <a:rPr lang="en-US" sz="1800" b="0" i="1" u="none" strike="noStrike" cap="none">
                <a:solidFill>
                  <a:srgbClr val="7030A0"/>
                </a:solidFill>
                <a:latin typeface="Arial"/>
                <a:ea typeface="Arial"/>
                <a:cs typeface="Arial"/>
                <a:sym typeface="Arial"/>
              </a:rPr>
              <a:t>We still need some sample evaluation templates for consistency</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12" name="Google Shape;312;p50: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5414c2afa_0_306: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45414c2afa_0_306:notes"/>
          <p:cNvSpPr>
            <a:spLocks noGrp="1" noRot="1" noChangeAspect="1"/>
          </p:cNvSpPr>
          <p:nvPr>
            <p:ph type="sldImg" idx="2"/>
          </p:nvPr>
        </p:nvSpPr>
        <p:spPr>
          <a:xfrm>
            <a:off x="1106488" y="698500"/>
            <a:ext cx="4644900" cy="348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111999" marR="0" lvl="0" indent="-111999" algn="l" rtl="0">
              <a:lnSpc>
                <a:spcPct val="100000"/>
              </a:lnSpc>
              <a:spcBef>
                <a:spcPts val="0"/>
              </a:spcBef>
              <a:spcAft>
                <a:spcPts val="0"/>
              </a:spcAft>
              <a:buClr>
                <a:srgbClr val="000000"/>
              </a:buClr>
              <a:buSzPts val="1400"/>
              <a:buFont typeface="Arial"/>
              <a:buNone/>
            </a:pPr>
            <a:r>
              <a:rPr lang="en-US" i="1" u="none" strike="noStrike" cap="none">
                <a:solidFill>
                  <a:srgbClr val="930705"/>
                </a:solidFill>
                <a:latin typeface="Arial"/>
                <a:ea typeface="Arial"/>
                <a:cs typeface="Arial"/>
                <a:sym typeface="Arial"/>
              </a:rPr>
              <a:t>&lt;Instructor’s Tips&gt;</a:t>
            </a:r>
            <a:endParaRPr>
              <a:latin typeface="Arial"/>
              <a:ea typeface="Arial"/>
              <a:cs typeface="Arial"/>
              <a:sym typeface="Arial"/>
            </a:endParaRPr>
          </a:p>
          <a:p>
            <a:pPr marL="975600" marR="0" lvl="1" indent="-457200" algn="l" rtl="0">
              <a:lnSpc>
                <a:spcPct val="100000"/>
              </a:lnSpc>
              <a:spcBef>
                <a:spcPts val="0"/>
              </a:spcBef>
              <a:spcAft>
                <a:spcPts val="0"/>
              </a:spcAft>
              <a:buClr>
                <a:srgbClr val="000000"/>
              </a:buClr>
              <a:buSzPts val="1400"/>
              <a:buFont typeface="Arial"/>
              <a:buNone/>
            </a:pPr>
            <a:r>
              <a:rPr lang="en-US" i="1" u="none" strike="noStrike" cap="none">
                <a:solidFill>
                  <a:srgbClr val="930705"/>
                </a:solidFill>
                <a:latin typeface="Arial"/>
                <a:ea typeface="Arial"/>
                <a:cs typeface="Arial"/>
                <a:sym typeface="Arial"/>
              </a:rPr>
              <a:t>Clarify the assumed target audience, based on curriculum personas</a:t>
            </a:r>
            <a:endParaRPr>
              <a:latin typeface="Arial"/>
              <a:ea typeface="Arial"/>
              <a:cs typeface="Arial"/>
              <a:sym typeface="Arial"/>
            </a:endParaRPr>
          </a:p>
          <a:p>
            <a:pPr marL="975600" marR="0" lvl="1" indent="-457200" algn="l" rtl="0">
              <a:lnSpc>
                <a:spcPct val="100000"/>
              </a:lnSpc>
              <a:spcBef>
                <a:spcPts val="0"/>
              </a:spcBef>
              <a:spcAft>
                <a:spcPts val="0"/>
              </a:spcAft>
              <a:buClr>
                <a:srgbClr val="000000"/>
              </a:buClr>
              <a:buSzPts val="1400"/>
              <a:buFont typeface="Arial"/>
              <a:buNone/>
            </a:pPr>
            <a:r>
              <a:rPr lang="en-US" i="1" u="none" strike="noStrike" cap="none">
                <a:solidFill>
                  <a:srgbClr val="930705"/>
                </a:solidFill>
                <a:latin typeface="Arial"/>
                <a:ea typeface="Arial"/>
                <a:cs typeface="Arial"/>
                <a:sym typeface="Arial"/>
              </a:rPr>
              <a:t>Introduce the topic with a compelling story or bold statement to generate immediate interest</a:t>
            </a:r>
            <a:endParaRPr>
              <a:latin typeface="Arial"/>
              <a:ea typeface="Arial"/>
              <a:cs typeface="Arial"/>
              <a:sym typeface="Arial"/>
            </a:endParaRPr>
          </a:p>
          <a:p>
            <a:pPr marL="975600" marR="0" lvl="1" indent="-457200" algn="l" rtl="0">
              <a:lnSpc>
                <a:spcPct val="100000"/>
              </a:lnSpc>
              <a:spcBef>
                <a:spcPts val="0"/>
              </a:spcBef>
              <a:spcAft>
                <a:spcPts val="0"/>
              </a:spcAft>
              <a:buClr>
                <a:srgbClr val="000000"/>
              </a:buClr>
              <a:buSzPts val="1400"/>
              <a:buFont typeface="Arial"/>
              <a:buNone/>
            </a:pPr>
            <a:r>
              <a:rPr lang="en-US" i="1" u="none" strike="noStrike" cap="none">
                <a:solidFill>
                  <a:srgbClr val="930705"/>
                </a:solidFill>
                <a:latin typeface="Arial"/>
                <a:ea typeface="Arial"/>
                <a:cs typeface="Arial"/>
                <a:sym typeface="Arial"/>
              </a:rPr>
              <a:t>Adults need a clear statement of the personal benefit to them</a:t>
            </a:r>
            <a:endParaRPr i="1" u="none" strike="noStrike" cap="none">
              <a:solidFill>
                <a:srgbClr val="930705"/>
              </a:solidFill>
              <a:latin typeface="Arial"/>
              <a:ea typeface="Arial"/>
              <a:cs typeface="Arial"/>
              <a:sym typeface="Arial"/>
            </a:endParaRPr>
          </a:p>
          <a:p>
            <a:pPr marL="508000" lvl="0" indent="-381000" algn="l" rtl="0">
              <a:lnSpc>
                <a:spcPct val="90000"/>
              </a:lnSpc>
              <a:spcBef>
                <a:spcPts val="1000"/>
              </a:spcBef>
              <a:spcAft>
                <a:spcPts val="0"/>
              </a:spcAft>
              <a:buClr>
                <a:srgbClr val="C00000"/>
              </a:buClr>
              <a:buSzPts val="1200"/>
              <a:buChar char="•"/>
            </a:pPr>
            <a:r>
              <a:rPr lang="en-US" i="1">
                <a:solidFill>
                  <a:srgbClr val="C00000"/>
                </a:solidFill>
                <a:latin typeface="Arial"/>
                <a:ea typeface="Arial"/>
                <a:cs typeface="Arial"/>
                <a:sym typeface="Arial"/>
              </a:rPr>
              <a:t>I think the topic here is to answer questions, but you could also have a story about a person/club who went from frustration to success</a:t>
            </a:r>
            <a:endParaRPr b="1">
              <a:latin typeface="Arial"/>
              <a:ea typeface="Arial"/>
              <a:cs typeface="Arial"/>
              <a:sym typeface="Arial"/>
            </a:endParaRPr>
          </a:p>
          <a:p>
            <a:pPr marL="508000" lvl="0" indent="-381000" algn="l" rtl="0">
              <a:lnSpc>
                <a:spcPct val="90000"/>
              </a:lnSpc>
              <a:spcBef>
                <a:spcPts val="1000"/>
              </a:spcBef>
              <a:spcAft>
                <a:spcPts val="0"/>
              </a:spcAft>
              <a:buClr>
                <a:srgbClr val="C00000"/>
              </a:buClr>
              <a:buSzPts val="1200"/>
              <a:buChar char="•"/>
            </a:pPr>
            <a:r>
              <a:rPr lang="en-US" i="1">
                <a:solidFill>
                  <a:srgbClr val="C00000"/>
                </a:solidFill>
                <a:latin typeface="Arial"/>
                <a:ea typeface="Arial"/>
                <a:cs typeface="Arial"/>
                <a:sym typeface="Arial"/>
              </a:rPr>
              <a:t>This is you answer WIIFM (what’s in it for me?) for each audience</a:t>
            </a:r>
            <a:endParaRPr i="1">
              <a:solidFill>
                <a:srgbClr val="C00000"/>
              </a:solidFill>
              <a:latin typeface="Arial"/>
              <a:ea typeface="Arial"/>
              <a:cs typeface="Arial"/>
              <a:sym typeface="Arial"/>
            </a:endParaRPr>
          </a:p>
          <a:p>
            <a:pPr marL="360362" lvl="0" indent="-360362" algn="l" rtl="0">
              <a:spcBef>
                <a:spcPts val="0"/>
              </a:spcBef>
              <a:spcAft>
                <a:spcPts val="0"/>
              </a:spcAft>
              <a:buClr>
                <a:srgbClr val="C00000"/>
              </a:buClr>
              <a:buSzPts val="2400"/>
              <a:buChar char="•"/>
            </a:pPr>
            <a:r>
              <a:rPr lang="en-US"/>
              <a:t>Members may be new or older members transitioning from the Traditional program. Members may be club officers, base camp managers, mentors or a club member.</a:t>
            </a:r>
            <a:endParaRPr i="1">
              <a:solidFill>
                <a:srgbClr val="C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3" name="Google Shape;133;p4: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508000" marR="0" lvl="0" indent="-457200" algn="l" rtl="0">
              <a:lnSpc>
                <a:spcPct val="100000"/>
              </a:lnSpc>
              <a:spcBef>
                <a:spcPts val="0"/>
              </a:spcBef>
              <a:spcAft>
                <a:spcPts val="0"/>
              </a:spcAft>
              <a:buClr>
                <a:srgbClr val="000000"/>
              </a:buClr>
              <a:buSzPts val="1400"/>
              <a:buFont typeface="Arial"/>
              <a:buNone/>
            </a:pPr>
            <a:r>
              <a:rPr lang="en-US" b="0" i="1" u="none" strike="noStrike" cap="none" dirty="0">
                <a:solidFill>
                  <a:srgbClr val="930705"/>
                </a:solidFill>
                <a:latin typeface="Arial"/>
                <a:ea typeface="Arial"/>
                <a:cs typeface="Arial"/>
                <a:sym typeface="Arial"/>
              </a:rPr>
              <a:t>Instructor’s Tips</a:t>
            </a:r>
            <a:endParaRPr dirty="0"/>
          </a:p>
          <a:p>
            <a:pPr marL="982663" marR="0" lvl="1" indent="-460375" algn="l" rtl="0">
              <a:lnSpc>
                <a:spcPct val="100000"/>
              </a:lnSpc>
              <a:spcBef>
                <a:spcPts val="0"/>
              </a:spcBef>
              <a:spcAft>
                <a:spcPts val="0"/>
              </a:spcAft>
              <a:buClr>
                <a:srgbClr val="000000"/>
              </a:buClr>
              <a:buSzPts val="1400"/>
              <a:buFont typeface="Arial"/>
              <a:buNone/>
            </a:pPr>
            <a:r>
              <a:rPr lang="en-US" i="1" dirty="0">
                <a:solidFill>
                  <a:srgbClr val="930705"/>
                </a:solidFill>
                <a:latin typeface="Arial"/>
                <a:ea typeface="Arial"/>
                <a:cs typeface="Arial"/>
                <a:sym typeface="Arial"/>
              </a:rPr>
              <a:t>This is a set of questions this module will answer - review with participants and have them add any questions they have on a topic. </a:t>
            </a:r>
            <a:endParaRPr dirty="0"/>
          </a:p>
          <a:p>
            <a:pPr marL="982663" marR="0" lvl="1" indent="-460375" algn="l" rtl="0">
              <a:lnSpc>
                <a:spcPct val="100000"/>
              </a:lnSpc>
              <a:spcBef>
                <a:spcPts val="0"/>
              </a:spcBef>
              <a:spcAft>
                <a:spcPts val="0"/>
              </a:spcAft>
              <a:buClr>
                <a:srgbClr val="000000"/>
              </a:buClr>
              <a:buSzPts val="1400"/>
              <a:buFont typeface="Arial"/>
              <a:buNone/>
            </a:pPr>
            <a:r>
              <a:rPr lang="en-US" b="0" i="1" u="none" strike="noStrike" cap="none" dirty="0">
                <a:solidFill>
                  <a:srgbClr val="930705"/>
                </a:solidFill>
                <a:latin typeface="Arial"/>
                <a:ea typeface="Arial"/>
                <a:cs typeface="Arial"/>
                <a:sym typeface="Arial"/>
              </a:rPr>
              <a:t>The goal is to engage participants, have them personalize material to their situation, and for the instructor to learn about the participants</a:t>
            </a:r>
            <a:endParaRPr dirty="0"/>
          </a:p>
          <a:p>
            <a:pPr marL="982663" marR="0" lvl="1" indent="-460375" algn="l" rtl="0">
              <a:lnSpc>
                <a:spcPct val="100000"/>
              </a:lnSpc>
              <a:spcBef>
                <a:spcPts val="0"/>
              </a:spcBef>
              <a:spcAft>
                <a:spcPts val="0"/>
              </a:spcAft>
              <a:buClr>
                <a:srgbClr val="000000"/>
              </a:buClr>
              <a:buSzPts val="1400"/>
              <a:buFont typeface="Arial"/>
              <a:buNone/>
            </a:pPr>
            <a:r>
              <a:rPr lang="en-US" b="0" i="1" u="none" strike="noStrike" cap="none" dirty="0">
                <a:solidFill>
                  <a:srgbClr val="930705"/>
                </a:solidFill>
                <a:latin typeface="Arial"/>
                <a:ea typeface="Arial"/>
                <a:cs typeface="Arial"/>
                <a:sym typeface="Arial"/>
              </a:rPr>
              <a:t>You could include an activity to lead into the course here</a:t>
            </a:r>
            <a:endParaRPr dirty="0"/>
          </a:p>
          <a:p>
            <a:pPr marL="982663" marR="0" lvl="1" indent="-460375" algn="l" rtl="0">
              <a:lnSpc>
                <a:spcPct val="100000"/>
              </a:lnSpc>
              <a:spcBef>
                <a:spcPts val="0"/>
              </a:spcBef>
              <a:spcAft>
                <a:spcPts val="0"/>
              </a:spcAft>
              <a:buClr>
                <a:srgbClr val="000000"/>
              </a:buClr>
              <a:buSzPts val="1400"/>
              <a:buFont typeface="Arial"/>
              <a:buNone/>
            </a:pPr>
            <a:r>
              <a:rPr lang="en-US" b="0" i="1" u="none" strike="noStrike" cap="none" dirty="0">
                <a:solidFill>
                  <a:srgbClr val="930705"/>
                </a:solidFill>
                <a:latin typeface="Arial"/>
                <a:ea typeface="Arial"/>
                <a:cs typeface="Arial"/>
                <a:sym typeface="Arial"/>
              </a:rPr>
              <a:t>The survey should impact the module’s focus for each audience</a:t>
            </a:r>
            <a:endParaRPr dirty="0"/>
          </a:p>
          <a:p>
            <a:pPr marL="982663" marR="0" lvl="1" indent="-460375" algn="l" rtl="0">
              <a:lnSpc>
                <a:spcPct val="100000"/>
              </a:lnSpc>
              <a:spcBef>
                <a:spcPts val="0"/>
              </a:spcBef>
              <a:spcAft>
                <a:spcPts val="0"/>
              </a:spcAft>
              <a:buClr>
                <a:srgbClr val="000000"/>
              </a:buClr>
              <a:buSzPts val="1400"/>
              <a:buFont typeface="Arial"/>
              <a:buNone/>
            </a:pPr>
            <a:r>
              <a:rPr lang="en-US" b="0" i="1" u="none" strike="noStrike" cap="none" dirty="0">
                <a:solidFill>
                  <a:srgbClr val="930705"/>
                </a:solidFill>
                <a:latin typeface="Arial"/>
                <a:ea typeface="Arial"/>
                <a:cs typeface="Arial"/>
                <a:sym typeface="Arial"/>
              </a:rPr>
              <a:t>This discussion will lead into the objectives, which come next</a:t>
            </a:r>
            <a:endParaRPr dirty="0"/>
          </a:p>
          <a:p>
            <a:pPr marL="982663" marR="0" lvl="1" indent="-460375" algn="l" rtl="0">
              <a:lnSpc>
                <a:spcPct val="100000"/>
              </a:lnSpc>
              <a:spcBef>
                <a:spcPts val="0"/>
              </a:spcBef>
              <a:spcAft>
                <a:spcPts val="0"/>
              </a:spcAft>
              <a:buClr>
                <a:srgbClr val="000000"/>
              </a:buClr>
              <a:buSzPts val="1400"/>
              <a:buFont typeface="Arial"/>
              <a:buNone/>
            </a:pPr>
            <a:r>
              <a:rPr lang="en-US" b="0" i="1" u="none" strike="noStrike" cap="none" dirty="0">
                <a:solidFill>
                  <a:srgbClr val="7030A0"/>
                </a:solidFill>
                <a:latin typeface="Arial"/>
                <a:ea typeface="Arial"/>
                <a:cs typeface="Arial"/>
                <a:sym typeface="Arial"/>
              </a:rPr>
              <a:t>We need some sample pre-work/survey templates </a:t>
            </a:r>
            <a:endParaRPr b="0" i="0" u="none" strike="noStrike" cap="none" dirty="0">
              <a:solidFill>
                <a:schemeClr val="dk1"/>
              </a:solidFill>
              <a:latin typeface="Calibri"/>
              <a:ea typeface="Calibri"/>
              <a:cs typeface="Calibri"/>
              <a:sym typeface="Calibri"/>
            </a:endParaRPr>
          </a:p>
        </p:txBody>
      </p:sp>
      <p:sp>
        <p:nvSpPr>
          <p:cNvPr id="140" name="Google Shape;140;p6: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15791"/>
            <a:ext cx="548640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1" u="none" strike="noStrike" cap="none" dirty="0">
                <a:solidFill>
                  <a:srgbClr val="930705"/>
                </a:solidFill>
                <a:latin typeface="Arial"/>
                <a:ea typeface="Arial"/>
                <a:cs typeface="Arial"/>
                <a:sym typeface="Arial"/>
              </a:rPr>
              <a:t>Instructor’s Tips</a:t>
            </a:r>
            <a:endParaRPr dirty="0"/>
          </a:p>
          <a:p>
            <a:pPr marL="914400" marR="0" lvl="1" indent="-228600" algn="l" rtl="0">
              <a:lnSpc>
                <a:spcPct val="100000"/>
              </a:lnSpc>
              <a:spcBef>
                <a:spcPts val="0"/>
              </a:spcBef>
              <a:spcAft>
                <a:spcPts val="0"/>
              </a:spcAft>
              <a:buClr>
                <a:srgbClr val="000000"/>
              </a:buClr>
              <a:buSzPts val="1400"/>
              <a:buFont typeface="Arial"/>
              <a:buNone/>
            </a:pPr>
            <a:r>
              <a:rPr lang="en-US" sz="1200" b="0" i="1" u="none" strike="noStrike" cap="none" dirty="0">
                <a:solidFill>
                  <a:srgbClr val="930705"/>
                </a:solidFill>
                <a:latin typeface="Arial"/>
                <a:ea typeface="Arial"/>
                <a:cs typeface="Arial"/>
                <a:sym typeface="Arial"/>
              </a:rPr>
              <a:t>Keep the objectives to a minimum for clarity</a:t>
            </a:r>
            <a:endParaRPr dirty="0"/>
          </a:p>
          <a:p>
            <a:pPr marL="914400" marR="0" lvl="1" indent="-228600" algn="l" rtl="0">
              <a:lnSpc>
                <a:spcPct val="100000"/>
              </a:lnSpc>
              <a:spcBef>
                <a:spcPts val="0"/>
              </a:spcBef>
              <a:spcAft>
                <a:spcPts val="0"/>
              </a:spcAft>
              <a:buClr>
                <a:srgbClr val="000000"/>
              </a:buClr>
              <a:buSzPts val="1400"/>
              <a:buFont typeface="Arial"/>
              <a:buNone/>
            </a:pPr>
            <a:r>
              <a:rPr lang="en-US" sz="1200" b="0" i="1" u="none" strike="noStrike" cap="none" dirty="0">
                <a:solidFill>
                  <a:srgbClr val="930705"/>
                </a:solidFill>
                <a:latin typeface="Arial"/>
                <a:ea typeface="Arial"/>
                <a:cs typeface="Arial"/>
                <a:sym typeface="Arial"/>
              </a:rPr>
              <a:t>Write objectives with a measurable verb (</a:t>
            </a:r>
            <a:r>
              <a:rPr lang="en-US" sz="1200" b="0" i="1" u="none" strike="noStrike" cap="none" dirty="0" err="1">
                <a:solidFill>
                  <a:srgbClr val="930705"/>
                </a:solidFill>
                <a:latin typeface="Arial"/>
                <a:ea typeface="Arial"/>
                <a:cs typeface="Arial"/>
                <a:sym typeface="Arial"/>
              </a:rPr>
              <a:t>eg.</a:t>
            </a:r>
            <a:r>
              <a:rPr lang="en-US" sz="1200" b="0" i="1" u="none" strike="noStrike" cap="none" dirty="0">
                <a:solidFill>
                  <a:srgbClr val="930705"/>
                </a:solidFill>
                <a:latin typeface="Arial"/>
                <a:ea typeface="Arial"/>
                <a:cs typeface="Arial"/>
                <a:sym typeface="Arial"/>
              </a:rPr>
              <a:t> Demonstrate/describe instead of understand/know). Avoid words like ‘effective’ that are open to interpretation</a:t>
            </a:r>
            <a:endParaRPr dirty="0"/>
          </a:p>
          <a:p>
            <a:pPr marL="914400" marR="0" lvl="1" indent="-228600" algn="l" rtl="0">
              <a:lnSpc>
                <a:spcPct val="100000"/>
              </a:lnSpc>
              <a:spcBef>
                <a:spcPts val="0"/>
              </a:spcBef>
              <a:spcAft>
                <a:spcPts val="0"/>
              </a:spcAft>
              <a:buClr>
                <a:srgbClr val="000000"/>
              </a:buClr>
              <a:buSzPts val="1400"/>
              <a:buFont typeface="Arial"/>
              <a:buNone/>
            </a:pPr>
            <a:r>
              <a:rPr lang="en-US" sz="1200" b="0" i="1" u="none" strike="noStrike" cap="none" dirty="0">
                <a:solidFill>
                  <a:srgbClr val="930705"/>
                </a:solidFill>
                <a:latin typeface="Arial"/>
                <a:ea typeface="Arial"/>
                <a:cs typeface="Arial"/>
                <a:sym typeface="Arial"/>
              </a:rPr>
              <a:t>Define evaluation criteria for each objective </a:t>
            </a:r>
            <a:r>
              <a:rPr lang="en-US" sz="1200" b="1" i="1" u="none" strike="noStrike" cap="none" dirty="0">
                <a:solidFill>
                  <a:srgbClr val="930705"/>
                </a:solidFill>
                <a:latin typeface="Arial"/>
                <a:ea typeface="Arial"/>
                <a:cs typeface="Arial"/>
                <a:sym typeface="Arial"/>
              </a:rPr>
              <a:t>before</a:t>
            </a:r>
            <a:r>
              <a:rPr lang="en-US" sz="1200" b="0" i="1" u="none" strike="noStrike" cap="none" dirty="0">
                <a:solidFill>
                  <a:srgbClr val="930705"/>
                </a:solidFill>
                <a:latin typeface="Arial"/>
                <a:ea typeface="Arial"/>
                <a:cs typeface="Arial"/>
                <a:sym typeface="Arial"/>
              </a:rPr>
              <a:t> you create the module to focus the material to maintain focus throughout </a:t>
            </a:r>
            <a:endParaRPr dirty="0"/>
          </a:p>
          <a:p>
            <a:pPr marL="914400" marR="0" lvl="1" indent="-228600" algn="l" rtl="0">
              <a:lnSpc>
                <a:spcPct val="100000"/>
              </a:lnSpc>
              <a:spcBef>
                <a:spcPts val="0"/>
              </a:spcBef>
              <a:spcAft>
                <a:spcPts val="0"/>
              </a:spcAft>
              <a:buClr>
                <a:srgbClr val="000000"/>
              </a:buClr>
              <a:buSzPts val="1400"/>
              <a:buFont typeface="Arial"/>
              <a:buNone/>
            </a:pPr>
            <a:r>
              <a:rPr lang="en-US" sz="1200" b="0" i="1" u="none" strike="noStrike" cap="none" dirty="0">
                <a:solidFill>
                  <a:srgbClr val="930705"/>
                </a:solidFill>
                <a:latin typeface="Arial"/>
                <a:ea typeface="Arial"/>
                <a:cs typeface="Arial"/>
                <a:sym typeface="Arial"/>
              </a:rPr>
              <a:t>Consider: what behavior change you are seeking by the end of the module?</a:t>
            </a:r>
            <a:endParaRPr dirty="0"/>
          </a:p>
          <a:p>
            <a:pPr marL="914400" marR="0" lvl="1" indent="-228600" algn="l" rtl="0">
              <a:lnSpc>
                <a:spcPct val="100000"/>
              </a:lnSpc>
              <a:spcBef>
                <a:spcPts val="0"/>
              </a:spcBef>
              <a:spcAft>
                <a:spcPts val="0"/>
              </a:spcAft>
              <a:buClr>
                <a:srgbClr val="000000"/>
              </a:buClr>
              <a:buSzPts val="1400"/>
              <a:buFont typeface="Arial"/>
              <a:buNone/>
            </a:pPr>
            <a:r>
              <a:rPr lang="en-US" sz="1200" b="0" i="1" u="none" strike="noStrike" cap="none" dirty="0">
                <a:solidFill>
                  <a:srgbClr val="930705"/>
                </a:solidFill>
                <a:latin typeface="Arial"/>
                <a:ea typeface="Arial"/>
                <a:cs typeface="Arial"/>
                <a:sym typeface="Arial"/>
              </a:rPr>
              <a:t>Expert facilitators: relate to comments/experiences from learners described in the prework</a:t>
            </a:r>
            <a:endParaRPr dirty="0"/>
          </a:p>
          <a:p>
            <a:pPr marL="914400" marR="0" lvl="1" indent="-228600" algn="l" rtl="0">
              <a:lnSpc>
                <a:spcPct val="100000"/>
              </a:lnSpc>
              <a:spcBef>
                <a:spcPts val="0"/>
              </a:spcBef>
              <a:spcAft>
                <a:spcPts val="0"/>
              </a:spcAft>
              <a:buClr>
                <a:srgbClr val="000000"/>
              </a:buClr>
              <a:buSzPts val="1400"/>
              <a:buFont typeface="Arial"/>
              <a:buNone/>
            </a:pPr>
            <a:r>
              <a:rPr lang="en-US" sz="1200" b="0" i="1" u="none" strike="noStrike" cap="none" dirty="0">
                <a:solidFill>
                  <a:srgbClr val="930705"/>
                </a:solidFill>
                <a:latin typeface="Arial"/>
                <a:ea typeface="Arial"/>
                <a:cs typeface="Arial"/>
                <a:sym typeface="Arial"/>
              </a:rPr>
              <a:t>Consider the performance objectives, too: what will people be able to perform when they leave the session</a:t>
            </a:r>
            <a:endParaRPr sz="1200" b="0" i="1" u="none" strike="noStrike" cap="none" dirty="0">
              <a:solidFill>
                <a:srgbClr val="930705"/>
              </a:solidFill>
              <a:latin typeface="Arial"/>
              <a:ea typeface="Arial"/>
              <a:cs typeface="Arial"/>
              <a:sym typeface="Arial"/>
            </a:endParaRPr>
          </a:p>
          <a:p>
            <a:pPr marL="0" lvl="0" indent="0" algn="l" rtl="0">
              <a:lnSpc>
                <a:spcPct val="90000"/>
              </a:lnSpc>
              <a:spcBef>
                <a:spcPts val="0"/>
              </a:spcBef>
              <a:spcAft>
                <a:spcPts val="0"/>
              </a:spcAft>
              <a:buClr>
                <a:srgbClr val="930705"/>
              </a:buClr>
              <a:buSzPts val="3600"/>
              <a:buFont typeface="Calibri"/>
              <a:buNone/>
            </a:pPr>
            <a:r>
              <a:rPr lang="en-US" sz="3600" dirty="0">
                <a:solidFill>
                  <a:srgbClr val="930705"/>
                </a:solidFill>
              </a:rPr>
              <a:t>Instructor guidance on module material</a:t>
            </a:r>
            <a:endParaRPr sz="3600" dirty="0">
              <a:solidFill>
                <a:srgbClr val="930705"/>
              </a:solidFill>
            </a:endParaRPr>
          </a:p>
          <a:p>
            <a:pPr marL="360362" lvl="0" indent="-360362" algn="l" rtl="0">
              <a:lnSpc>
                <a:spcPct val="70000"/>
              </a:lnSpc>
              <a:spcBef>
                <a:spcPts val="0"/>
              </a:spcBef>
              <a:spcAft>
                <a:spcPts val="0"/>
              </a:spcAft>
              <a:buClr>
                <a:srgbClr val="930705"/>
              </a:buClr>
              <a:buSzPts val="1820"/>
              <a:buChar char="•"/>
            </a:pPr>
            <a:r>
              <a:rPr lang="en-US" sz="1820" i="1" dirty="0">
                <a:solidFill>
                  <a:srgbClr val="930705"/>
                </a:solidFill>
                <a:latin typeface="Arial"/>
                <a:ea typeface="Arial"/>
                <a:cs typeface="Arial"/>
                <a:sym typeface="Arial"/>
              </a:rPr>
              <a:t>Write/speak with supportive/inspiring language to help people believe they can succeed (focus on what they can do, not what they can’t)</a:t>
            </a:r>
            <a:endParaRPr sz="2400" b="1" dirty="0"/>
          </a:p>
          <a:p>
            <a:pPr marL="360362" lvl="0" indent="-360362" algn="l" rtl="0">
              <a:lnSpc>
                <a:spcPct val="70000"/>
              </a:lnSpc>
              <a:spcBef>
                <a:spcPts val="1000"/>
              </a:spcBef>
              <a:spcAft>
                <a:spcPts val="0"/>
              </a:spcAft>
              <a:buClr>
                <a:srgbClr val="930705"/>
              </a:buClr>
              <a:buSzPts val="1820"/>
              <a:buChar char="•"/>
            </a:pPr>
            <a:r>
              <a:rPr lang="en-US" sz="1820" i="1" dirty="0">
                <a:solidFill>
                  <a:srgbClr val="930705"/>
                </a:solidFill>
                <a:latin typeface="Arial"/>
                <a:ea typeface="Arial"/>
                <a:cs typeface="Arial"/>
                <a:sym typeface="Arial"/>
              </a:rPr>
              <a:t>Early on, grab attention or provoke to and motivate interest (or get people involved in a task)</a:t>
            </a:r>
            <a:endParaRPr sz="2400" b="1" dirty="0"/>
          </a:p>
          <a:p>
            <a:pPr marL="360362" lvl="0" indent="-360362" algn="l" rtl="0">
              <a:lnSpc>
                <a:spcPct val="70000"/>
              </a:lnSpc>
              <a:spcBef>
                <a:spcPts val="1000"/>
              </a:spcBef>
              <a:spcAft>
                <a:spcPts val="0"/>
              </a:spcAft>
              <a:buClr>
                <a:srgbClr val="930705"/>
              </a:buClr>
              <a:buSzPts val="1820"/>
              <a:buChar char="•"/>
            </a:pPr>
            <a:r>
              <a:rPr lang="en-US" sz="1820" i="1" dirty="0">
                <a:solidFill>
                  <a:srgbClr val="930705"/>
                </a:solidFill>
                <a:latin typeface="Arial"/>
                <a:ea typeface="Arial"/>
                <a:cs typeface="Arial"/>
                <a:sym typeface="Arial"/>
              </a:rPr>
              <a:t>Practicing is critical to learning—modules need activities, feedback (WWW/EBI), review, assessment.</a:t>
            </a:r>
            <a:endParaRPr sz="2400" b="1" dirty="0"/>
          </a:p>
          <a:p>
            <a:pPr marL="360362" lvl="0" indent="-360362" algn="l" rtl="0">
              <a:lnSpc>
                <a:spcPct val="70000"/>
              </a:lnSpc>
              <a:spcBef>
                <a:spcPts val="1000"/>
              </a:spcBef>
              <a:spcAft>
                <a:spcPts val="0"/>
              </a:spcAft>
              <a:buClr>
                <a:srgbClr val="930705"/>
              </a:buClr>
              <a:buSzPts val="1820"/>
              <a:buChar char="•"/>
            </a:pPr>
            <a:r>
              <a:rPr lang="en-US" sz="1820" i="1" dirty="0">
                <a:solidFill>
                  <a:srgbClr val="930705"/>
                </a:solidFill>
                <a:latin typeface="Arial"/>
                <a:ea typeface="Arial"/>
                <a:cs typeface="Arial"/>
                <a:sym typeface="Arial"/>
              </a:rPr>
              <a:t>Share your experiences/stories and draw in those of learners to make it relevant (adults learn better if they can tie ideas to past experiences)</a:t>
            </a:r>
            <a:endParaRPr sz="2400" b="1" dirty="0"/>
          </a:p>
          <a:p>
            <a:pPr marL="360362" lvl="0" indent="-360362" algn="l" rtl="0">
              <a:lnSpc>
                <a:spcPct val="70000"/>
              </a:lnSpc>
              <a:spcBef>
                <a:spcPts val="1000"/>
              </a:spcBef>
              <a:spcAft>
                <a:spcPts val="0"/>
              </a:spcAft>
              <a:buClr>
                <a:srgbClr val="930705"/>
              </a:buClr>
              <a:buSzPts val="1820"/>
              <a:buChar char="•"/>
            </a:pPr>
            <a:r>
              <a:rPr lang="en-US" sz="1820" i="1" dirty="0">
                <a:solidFill>
                  <a:srgbClr val="930705"/>
                </a:solidFill>
                <a:latin typeface="Arial"/>
                <a:ea typeface="Arial"/>
                <a:cs typeface="Arial"/>
                <a:sym typeface="Arial"/>
              </a:rPr>
              <a:t>Content should support learning objectives and nothing else, periodically refer back to the objectives</a:t>
            </a:r>
            <a:endParaRPr sz="2400" b="1" dirty="0"/>
          </a:p>
          <a:p>
            <a:pPr marL="360362" lvl="0" indent="-360362" algn="l" rtl="0">
              <a:lnSpc>
                <a:spcPct val="70000"/>
              </a:lnSpc>
              <a:spcBef>
                <a:spcPts val="1000"/>
              </a:spcBef>
              <a:spcAft>
                <a:spcPts val="0"/>
              </a:spcAft>
              <a:buClr>
                <a:srgbClr val="930705"/>
              </a:buClr>
              <a:buSzPts val="1820"/>
              <a:buChar char="•"/>
            </a:pPr>
            <a:r>
              <a:rPr lang="en-US" sz="1820" i="1" dirty="0">
                <a:solidFill>
                  <a:srgbClr val="930705"/>
                </a:solidFill>
                <a:latin typeface="Arial"/>
                <a:ea typeface="Arial"/>
                <a:cs typeface="Arial"/>
                <a:sym typeface="Arial"/>
              </a:rPr>
              <a:t>Don’t make assumptions about how people will feel/respond (</a:t>
            </a:r>
            <a:r>
              <a:rPr lang="en-US" sz="1820" i="1" dirty="0" err="1">
                <a:solidFill>
                  <a:srgbClr val="930705"/>
                </a:solidFill>
                <a:latin typeface="Arial"/>
                <a:ea typeface="Arial"/>
                <a:cs typeface="Arial"/>
                <a:sym typeface="Arial"/>
              </a:rPr>
              <a:t>eg.</a:t>
            </a:r>
            <a:r>
              <a:rPr lang="en-US" sz="1820" i="1" dirty="0">
                <a:solidFill>
                  <a:srgbClr val="930705"/>
                </a:solidFill>
                <a:latin typeface="Arial"/>
                <a:ea typeface="Arial"/>
                <a:cs typeface="Arial"/>
                <a:sym typeface="Arial"/>
              </a:rPr>
              <a:t> ‘easy’)</a:t>
            </a:r>
            <a:endParaRPr sz="2400" b="1" dirty="0"/>
          </a:p>
          <a:p>
            <a:pPr marL="360362" lvl="0" indent="-360362" algn="l" rtl="0">
              <a:lnSpc>
                <a:spcPct val="70000"/>
              </a:lnSpc>
              <a:spcBef>
                <a:spcPts val="1000"/>
              </a:spcBef>
              <a:spcAft>
                <a:spcPts val="0"/>
              </a:spcAft>
              <a:buClr>
                <a:srgbClr val="930705"/>
              </a:buClr>
              <a:buSzPts val="1820"/>
              <a:buChar char="•"/>
            </a:pPr>
            <a:r>
              <a:rPr lang="en-US" sz="1820" i="1" dirty="0">
                <a:solidFill>
                  <a:srgbClr val="930705"/>
                </a:solidFill>
                <a:latin typeface="Arial"/>
                <a:ea typeface="Arial"/>
                <a:cs typeface="Arial"/>
                <a:sym typeface="Arial"/>
              </a:rPr>
              <a:t>Use plain language define any specialized terms (maybe include a glossary)</a:t>
            </a:r>
            <a:endParaRPr sz="2400" b="1" dirty="0"/>
          </a:p>
          <a:p>
            <a:pPr marL="360362" lvl="0" indent="-360362" algn="l" rtl="0">
              <a:lnSpc>
                <a:spcPct val="70000"/>
              </a:lnSpc>
              <a:spcBef>
                <a:spcPts val="1000"/>
              </a:spcBef>
              <a:spcAft>
                <a:spcPts val="0"/>
              </a:spcAft>
              <a:buClr>
                <a:srgbClr val="930705"/>
              </a:buClr>
              <a:buSzPts val="1820"/>
              <a:buChar char="•"/>
            </a:pPr>
            <a:r>
              <a:rPr lang="en-US" sz="1820" i="1" dirty="0">
                <a:solidFill>
                  <a:srgbClr val="930705"/>
                </a:solidFill>
                <a:latin typeface="Arial"/>
                <a:ea typeface="Arial"/>
                <a:cs typeface="Arial"/>
                <a:sym typeface="Arial"/>
              </a:rPr>
              <a:t>Examples (for illustration), analogies (for clarity) and stories (for rapport and connection) are very effective. Use several around a single situation throughout a module to reinforce material</a:t>
            </a:r>
            <a:endParaRPr sz="2400" b="1" dirty="0"/>
          </a:p>
          <a:p>
            <a:pPr marL="360362" lvl="0" indent="-253682" algn="l" rtl="0">
              <a:lnSpc>
                <a:spcPct val="70000"/>
              </a:lnSpc>
              <a:spcBef>
                <a:spcPts val="1000"/>
              </a:spcBef>
              <a:spcAft>
                <a:spcPts val="0"/>
              </a:spcAft>
              <a:buClr>
                <a:schemeClr val="dk1"/>
              </a:buClr>
              <a:buSzPts val="1680"/>
              <a:buFont typeface="Arial"/>
              <a:buNone/>
            </a:pPr>
            <a:endParaRPr sz="1679" b="1" dirty="0"/>
          </a:p>
          <a:p>
            <a:pPr marL="0" lvl="0" indent="0" algn="l" rtl="0">
              <a:lnSpc>
                <a:spcPct val="90000"/>
              </a:lnSpc>
              <a:spcBef>
                <a:spcPts val="0"/>
              </a:spcBef>
              <a:spcAft>
                <a:spcPts val="0"/>
              </a:spcAft>
              <a:buClr>
                <a:srgbClr val="930705"/>
              </a:buClr>
              <a:buSzPts val="3600"/>
              <a:buFont typeface="Calibri"/>
              <a:buNone/>
            </a:pPr>
            <a:endParaRPr sz="3600" dirty="0">
              <a:solidFill>
                <a:srgbClr val="930705"/>
              </a:solidFill>
            </a:endParaRPr>
          </a:p>
          <a:p>
            <a:pPr marL="685800" marR="0" lvl="1" indent="0" algn="l" rtl="0">
              <a:lnSpc>
                <a:spcPct val="100000"/>
              </a:lnSpc>
              <a:spcBef>
                <a:spcPts val="0"/>
              </a:spcBef>
              <a:spcAft>
                <a:spcPts val="0"/>
              </a:spcAft>
              <a:buClr>
                <a:srgbClr val="000000"/>
              </a:buClr>
              <a:buSzPts val="1400"/>
              <a:buFont typeface="Arial"/>
              <a:buNone/>
            </a:pPr>
            <a:endParaRPr i="1" dirty="0">
              <a:solidFill>
                <a:srgbClr val="930705"/>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47" name="Google Shape;147;p8:notes"/>
          <p:cNvSpPr txBox="1">
            <a:spLocks noGrp="1"/>
          </p:cNvSpPr>
          <p:nvPr>
            <p:ph type="sldNum" idx="12"/>
          </p:nvPr>
        </p:nvSpPr>
        <p:spPr>
          <a:xfrm>
            <a:off x="3884614" y="8829967"/>
            <a:ext cx="2971800" cy="464820"/>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5414c2afa_0_81:notes"/>
          <p:cNvSpPr txBox="1">
            <a:spLocks noGrp="1"/>
          </p:cNvSpPr>
          <p:nvPr>
            <p:ph type="body" idx="1"/>
          </p:nvPr>
        </p:nvSpPr>
        <p:spPr>
          <a:xfrm>
            <a:off x="685800" y="4415791"/>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level is the same for every path - so it doesn’t factor into deciding which path.  Completing these projects in Level one is what this presentation is all about.  We go into details on the ice breaker.  Details about the  Evaluation and Feedback project.   Quick mention of Researching and Presenting.   The Traditional CC Program equivalents are:  CC #1 – Icebreaker, CC #2 and CC #7</a:t>
            </a:r>
            <a:endParaRPr dirty="0"/>
          </a:p>
        </p:txBody>
      </p:sp>
      <p:sp>
        <p:nvSpPr>
          <p:cNvPr id="153" name="Google Shape;153;g45414c2afa_0_81: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4: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4: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5:notes"/>
          <p:cNvSpPr txBox="1">
            <a:spLocks noGrp="1"/>
          </p:cNvSpPr>
          <p:nvPr>
            <p:ph type="body" idx="1"/>
          </p:nvPr>
        </p:nvSpPr>
        <p:spPr>
          <a:xfrm>
            <a:off x="685800"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5: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2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76200" y="131523"/>
            <a:ext cx="619934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9pPr>
          </a:lstStyle>
          <a:p>
            <a:endParaRPr/>
          </a:p>
        </p:txBody>
      </p:sp>
      <p:sp>
        <p:nvSpPr>
          <p:cNvPr id="17" name="Google Shape;17;p2"/>
          <p:cNvSpPr txBox="1">
            <a:spLocks noGrp="1"/>
          </p:cNvSpPr>
          <p:nvPr>
            <p:ph type="body" idx="1"/>
          </p:nvPr>
        </p:nvSpPr>
        <p:spPr>
          <a:xfrm>
            <a:off x="76200" y="4419599"/>
            <a:ext cx="5141912" cy="230687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800000"/>
              </a:buClr>
              <a:buSzPts val="2400"/>
              <a:buFont typeface="Arimo"/>
              <a:buNone/>
              <a:defRPr sz="20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rgbClr val="063052"/>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8000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5pPr>
            <a:lvl6pPr marL="2743200" marR="0" lvl="5"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6pPr>
            <a:lvl7pPr marL="3200400" marR="0" lvl="6"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7pPr>
            <a:lvl8pPr marL="3657600" marR="0" lvl="7"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8pPr>
            <a:lvl9pPr marL="4114800" marR="0" lvl="8"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9pPr>
          </a:lstStyle>
          <a:p>
            <a:endParaRPr/>
          </a:p>
        </p:txBody>
      </p:sp>
      <p:sp>
        <p:nvSpPr>
          <p:cNvPr id="18" name="Google Shape;18;p2"/>
          <p:cNvSpPr txBox="1">
            <a:spLocks noGrp="1"/>
          </p:cNvSpPr>
          <p:nvPr>
            <p:ph type="body" idx="2"/>
          </p:nvPr>
        </p:nvSpPr>
        <p:spPr>
          <a:xfrm>
            <a:off x="4697260" y="2229633"/>
            <a:ext cx="4343378" cy="1778696"/>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800000"/>
              </a:buClr>
              <a:buSzPts val="2400"/>
              <a:buFont typeface="Arimo"/>
              <a:buNone/>
              <a:defRPr sz="20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rgbClr val="063052"/>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8000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5pPr>
            <a:lvl6pPr marL="2743200" marR="0" lvl="5"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6pPr>
            <a:lvl7pPr marL="3200400" marR="0" lvl="6"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7pPr>
            <a:lvl8pPr marL="3657600" marR="0" lvl="7"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8pPr>
            <a:lvl9pPr marL="4114800" marR="0" lvl="8"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5" name="Google Shape;75;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9" name="Google Shape;79;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0" name="Google Shape;80;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1"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Google Shape;86;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7" name="Google Shape;87;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5"/>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3" name="Google Shape;93;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Google Shape;94;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9" name="Google Shape;99;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0" name="Google Shape;100;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7"/>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5" name="Google Shape;105;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6" name="Google Shape;106;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lstStyle>
            <a:lvl1pPr marL="457200" lvl="0" indent="-381000" rtl="0">
              <a:spcBef>
                <a:spcPts val="1000"/>
              </a:spcBef>
              <a:spcAft>
                <a:spcPts val="0"/>
              </a:spcAft>
              <a:buSzPts val="2400"/>
              <a:buChar char="•"/>
              <a:defRPr/>
            </a:lvl1pPr>
            <a:lvl2pPr marL="914400" lvl="1" indent="-355600" rtl="0">
              <a:spcBef>
                <a:spcPts val="500"/>
              </a:spcBef>
              <a:spcAft>
                <a:spcPts val="0"/>
              </a:spcAft>
              <a:buSzPts val="2000"/>
              <a:buChar char="•"/>
              <a:defRPr/>
            </a:lvl2pPr>
            <a:lvl3pPr marL="1371600" lvl="2" indent="-342900" rtl="0">
              <a:spcBef>
                <a:spcPts val="500"/>
              </a:spcBef>
              <a:spcAft>
                <a:spcPts val="0"/>
              </a:spcAft>
              <a:buSzPts val="1800"/>
              <a:buChar char="•"/>
              <a:defRPr/>
            </a:lvl3pPr>
            <a:lvl4pPr marL="1828800" lvl="3" indent="-330200" rtl="0">
              <a:spcBef>
                <a:spcPts val="500"/>
              </a:spcBef>
              <a:spcAft>
                <a:spcPts val="0"/>
              </a:spcAft>
              <a:buSzPts val="1600"/>
              <a:buChar char="•"/>
              <a:defRPr/>
            </a:lvl4pPr>
            <a:lvl5pPr marL="2286000" lvl="4" indent="-330200" rtl="0">
              <a:spcBef>
                <a:spcPts val="500"/>
              </a:spcBef>
              <a:spcAft>
                <a:spcPts val="0"/>
              </a:spcAft>
              <a:buSzPts val="16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10" name="Google Shape;110;p18"/>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0" y="868361"/>
            <a:ext cx="9144000" cy="96043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3400" b="1" i="0" u="none" strike="noStrike" cap="none">
                <a:solidFill>
                  <a:srgbClr val="06305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304800" y="1752600"/>
            <a:ext cx="4191000" cy="639763"/>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800000"/>
              </a:buClr>
              <a:buSzPts val="2200"/>
              <a:buFont typeface="Arimo"/>
              <a:buNone/>
              <a:defRPr sz="22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063052"/>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800000"/>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5pPr>
            <a:lvl6pPr marL="2743200" marR="0" lvl="5"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6pPr>
            <a:lvl7pPr marL="3200400" marR="0" lvl="6"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7pPr>
            <a:lvl8pPr marL="3657600" marR="0" lvl="7"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8pPr>
            <a:lvl9pPr marL="4114800" marR="0" lvl="8"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262462" y="2398712"/>
            <a:ext cx="4233338" cy="3544888"/>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800000"/>
              </a:buClr>
              <a:buSzPts val="2200"/>
              <a:buFont typeface="Arimo"/>
              <a:buChar char="4"/>
              <a:defRPr sz="22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rgbClr val="063052"/>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8000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5pPr>
            <a:lvl6pPr marL="2743200" marR="0" lvl="5"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6pPr>
            <a:lvl7pPr marL="3200400" marR="0" lvl="6"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7pPr>
            <a:lvl8pPr marL="3657600" marR="0" lvl="7"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8pPr>
            <a:lvl9pPr marL="4114800" marR="0" lvl="8"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9pPr>
          </a:lstStyle>
          <a:p>
            <a:endParaRPr/>
          </a:p>
        </p:txBody>
      </p:sp>
      <p:sp>
        <p:nvSpPr>
          <p:cNvPr id="23" name="Google Shape;23;p3"/>
          <p:cNvSpPr txBox="1">
            <a:spLocks noGrp="1"/>
          </p:cNvSpPr>
          <p:nvPr>
            <p:ph type="body" idx="3"/>
          </p:nvPr>
        </p:nvSpPr>
        <p:spPr>
          <a:xfrm>
            <a:off x="4645026" y="1752600"/>
            <a:ext cx="4194174" cy="639763"/>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800000"/>
              </a:buClr>
              <a:buSzPts val="2200"/>
              <a:buFont typeface="Arimo"/>
              <a:buNone/>
              <a:defRPr sz="22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063052"/>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800000"/>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5pPr>
            <a:lvl6pPr marL="2743200" marR="0" lvl="5"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6pPr>
            <a:lvl7pPr marL="3200400" marR="0" lvl="6"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7pPr>
            <a:lvl8pPr marL="3657600" marR="0" lvl="7"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8pPr>
            <a:lvl9pPr marL="4114800" marR="0" lvl="8" indent="-228600" algn="l" rtl="0">
              <a:lnSpc>
                <a:spcPct val="100000"/>
              </a:lnSpc>
              <a:spcBef>
                <a:spcPts val="320"/>
              </a:spcBef>
              <a:spcAft>
                <a:spcPts val="0"/>
              </a:spcAft>
              <a:buClr>
                <a:srgbClr val="800000"/>
              </a:buClr>
              <a:buSzPts val="1600"/>
              <a:buFont typeface="Arial Black"/>
              <a:buNone/>
              <a:defRPr sz="1600" b="1" i="0" u="none" strike="noStrike" cap="none">
                <a:solidFill>
                  <a:srgbClr val="063052"/>
                </a:solidFill>
                <a:latin typeface="Arial"/>
                <a:ea typeface="Arial"/>
                <a:cs typeface="Arial"/>
                <a:sym typeface="Arial"/>
              </a:defRPr>
            </a:lvl9pPr>
          </a:lstStyle>
          <a:p>
            <a:endParaRPr/>
          </a:p>
        </p:txBody>
      </p:sp>
      <p:sp>
        <p:nvSpPr>
          <p:cNvPr id="24" name="Google Shape;24;p3"/>
          <p:cNvSpPr txBox="1">
            <a:spLocks noGrp="1"/>
          </p:cNvSpPr>
          <p:nvPr>
            <p:ph type="body" idx="4"/>
          </p:nvPr>
        </p:nvSpPr>
        <p:spPr>
          <a:xfrm>
            <a:off x="4585757" y="2398712"/>
            <a:ext cx="4236509" cy="3544888"/>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800000"/>
              </a:buClr>
              <a:buSzPts val="2200"/>
              <a:buFont typeface="Arimo"/>
              <a:buChar char="4"/>
              <a:defRPr sz="22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rgbClr val="063052"/>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8000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5pPr>
            <a:lvl6pPr marL="2743200" marR="0" lvl="5"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6pPr>
            <a:lvl7pPr marL="3200400" marR="0" lvl="6"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7pPr>
            <a:lvl8pPr marL="3657600" marR="0" lvl="7"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8pPr>
            <a:lvl9pPr marL="4114800" marR="0" lvl="8" indent="-330200" algn="l" rtl="0">
              <a:lnSpc>
                <a:spcPct val="100000"/>
              </a:lnSpc>
              <a:spcBef>
                <a:spcPts val="320"/>
              </a:spcBef>
              <a:spcAft>
                <a:spcPts val="0"/>
              </a:spcAft>
              <a:buClr>
                <a:srgbClr val="800000"/>
              </a:buClr>
              <a:buSzPts val="1600"/>
              <a:buFont typeface="Arial Black"/>
              <a:buChar char="►"/>
              <a:defRPr sz="1600" b="0" i="0" u="none" strike="noStrike" cap="none">
                <a:solidFill>
                  <a:srgbClr val="063052"/>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792288" y="5469468"/>
            <a:ext cx="6437312" cy="56673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6305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9pPr>
          </a:lstStyle>
          <a:p>
            <a:endParaRPr/>
          </a:p>
        </p:txBody>
      </p:sp>
      <p:sp>
        <p:nvSpPr>
          <p:cNvPr id="27" name="Google Shape;27;p4"/>
          <p:cNvSpPr>
            <a:spLocks noGrp="1"/>
          </p:cNvSpPr>
          <p:nvPr>
            <p:ph type="pic" idx="2"/>
          </p:nvPr>
        </p:nvSpPr>
        <p:spPr>
          <a:xfrm>
            <a:off x="1792288" y="1676400"/>
            <a:ext cx="5675312" cy="39624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800000"/>
              </a:buClr>
              <a:buSzPts val="3200"/>
              <a:buFont typeface="Arimo"/>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063052"/>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800000"/>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800000"/>
              </a:buClr>
              <a:buSzPts val="2000"/>
              <a:buFont typeface="Arial Black"/>
              <a:buNone/>
              <a:defRPr sz="2000" b="0" i="0" u="none" strike="noStrike" cap="none">
                <a:solidFill>
                  <a:srgbClr val="063052"/>
                </a:solidFill>
                <a:latin typeface="Arial"/>
                <a:ea typeface="Arial"/>
                <a:cs typeface="Arial"/>
                <a:sym typeface="Arial"/>
              </a:defRPr>
            </a:lvl5pPr>
            <a:lvl6pPr marR="0" lvl="5" algn="l" rtl="0">
              <a:lnSpc>
                <a:spcPct val="100000"/>
              </a:lnSpc>
              <a:spcBef>
                <a:spcPts val="400"/>
              </a:spcBef>
              <a:spcAft>
                <a:spcPts val="0"/>
              </a:spcAft>
              <a:buClr>
                <a:srgbClr val="800000"/>
              </a:buClr>
              <a:buSzPts val="2000"/>
              <a:buFont typeface="Arial Black"/>
              <a:buNone/>
              <a:defRPr sz="2000" b="0" i="0" u="none" strike="noStrike" cap="none">
                <a:solidFill>
                  <a:srgbClr val="063052"/>
                </a:solidFill>
                <a:latin typeface="Arial"/>
                <a:ea typeface="Arial"/>
                <a:cs typeface="Arial"/>
                <a:sym typeface="Arial"/>
              </a:defRPr>
            </a:lvl6pPr>
            <a:lvl7pPr marR="0" lvl="6" algn="l" rtl="0">
              <a:lnSpc>
                <a:spcPct val="100000"/>
              </a:lnSpc>
              <a:spcBef>
                <a:spcPts val="400"/>
              </a:spcBef>
              <a:spcAft>
                <a:spcPts val="0"/>
              </a:spcAft>
              <a:buClr>
                <a:srgbClr val="800000"/>
              </a:buClr>
              <a:buSzPts val="2000"/>
              <a:buFont typeface="Arial Black"/>
              <a:buNone/>
              <a:defRPr sz="2000" b="0" i="0" u="none" strike="noStrike" cap="none">
                <a:solidFill>
                  <a:srgbClr val="063052"/>
                </a:solidFill>
                <a:latin typeface="Arial"/>
                <a:ea typeface="Arial"/>
                <a:cs typeface="Arial"/>
                <a:sym typeface="Arial"/>
              </a:defRPr>
            </a:lvl7pPr>
            <a:lvl8pPr marR="0" lvl="7" algn="l" rtl="0">
              <a:lnSpc>
                <a:spcPct val="100000"/>
              </a:lnSpc>
              <a:spcBef>
                <a:spcPts val="400"/>
              </a:spcBef>
              <a:spcAft>
                <a:spcPts val="0"/>
              </a:spcAft>
              <a:buClr>
                <a:srgbClr val="800000"/>
              </a:buClr>
              <a:buSzPts val="2000"/>
              <a:buFont typeface="Arial Black"/>
              <a:buNone/>
              <a:defRPr sz="2000" b="0" i="0" u="none" strike="noStrike" cap="none">
                <a:solidFill>
                  <a:srgbClr val="063052"/>
                </a:solidFill>
                <a:latin typeface="Arial"/>
                <a:ea typeface="Arial"/>
                <a:cs typeface="Arial"/>
                <a:sym typeface="Arial"/>
              </a:defRPr>
            </a:lvl8pPr>
            <a:lvl9pPr marR="0" lvl="8" algn="l" rtl="0">
              <a:lnSpc>
                <a:spcPct val="100000"/>
              </a:lnSpc>
              <a:spcBef>
                <a:spcPts val="400"/>
              </a:spcBef>
              <a:spcAft>
                <a:spcPts val="0"/>
              </a:spcAft>
              <a:buClr>
                <a:srgbClr val="800000"/>
              </a:buClr>
              <a:buSzPts val="2000"/>
              <a:buFont typeface="Arial Black"/>
              <a:buNone/>
              <a:defRPr sz="2000" b="0" i="0" u="none" strike="noStrike" cap="none">
                <a:solidFill>
                  <a:srgbClr val="063052"/>
                </a:solidFill>
                <a:latin typeface="Arial"/>
                <a:ea typeface="Arial"/>
                <a:cs typeface="Arial"/>
                <a:sym typeface="Arial"/>
              </a:defRPr>
            </a:lvl9pPr>
          </a:lstStyle>
          <a:p>
            <a:endParaRPr/>
          </a:p>
        </p:txBody>
      </p:sp>
      <p:sp>
        <p:nvSpPr>
          <p:cNvPr id="28" name="Google Shape;28;p4"/>
          <p:cNvSpPr txBox="1">
            <a:spLocks noGrp="1"/>
          </p:cNvSpPr>
          <p:nvPr>
            <p:ph type="body" idx="1"/>
          </p:nvPr>
        </p:nvSpPr>
        <p:spPr>
          <a:xfrm>
            <a:off x="1792288" y="6036206"/>
            <a:ext cx="6437312" cy="8048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800000"/>
              </a:buClr>
              <a:buSzPts val="1400"/>
              <a:buFont typeface="Arimo"/>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rgbClr val="063052"/>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8000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5pPr>
            <a:lvl6pPr marL="2743200" marR="0" lvl="5"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6pPr>
            <a:lvl7pPr marL="3200400" marR="0" lvl="6"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7pPr>
            <a:lvl8pPr marL="3657600" marR="0" lvl="7"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8pPr>
            <a:lvl9pPr marL="4114800" marR="0" lvl="8"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800600" y="2286000"/>
            <a:ext cx="4267200" cy="175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063052"/>
                </a:solidFill>
                <a:latin typeface="Arial"/>
                <a:ea typeface="Arial"/>
                <a:cs typeface="Arial"/>
                <a:sym typeface="Arial"/>
              </a:defRPr>
            </a:lvl9pPr>
          </a:lstStyle>
          <a:p>
            <a:endParaRPr/>
          </a:p>
        </p:txBody>
      </p:sp>
      <p:sp>
        <p:nvSpPr>
          <p:cNvPr id="31" name="Google Shape;31;p5"/>
          <p:cNvSpPr txBox="1">
            <a:spLocks noGrp="1"/>
          </p:cNvSpPr>
          <p:nvPr>
            <p:ph type="body" idx="1"/>
          </p:nvPr>
        </p:nvSpPr>
        <p:spPr>
          <a:xfrm>
            <a:off x="76200" y="4419600"/>
            <a:ext cx="5141912" cy="20574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480"/>
              </a:spcBef>
              <a:spcAft>
                <a:spcPts val="0"/>
              </a:spcAft>
              <a:buClr>
                <a:srgbClr val="800000"/>
              </a:buClr>
              <a:buSzPts val="2400"/>
              <a:buFont typeface="Arimo"/>
              <a:buNone/>
              <a:defRPr sz="24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rgbClr val="063052"/>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rgbClr val="8000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5pPr>
            <a:lvl6pPr marL="2743200" marR="0" lvl="5"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6pPr>
            <a:lvl7pPr marL="3200400" marR="0" lvl="6"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7pPr>
            <a:lvl8pPr marL="3657600" marR="0" lvl="7"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8pPr>
            <a:lvl9pPr marL="4114800" marR="0" lvl="8" indent="-228600" algn="l" rtl="0">
              <a:lnSpc>
                <a:spcPct val="100000"/>
              </a:lnSpc>
              <a:spcBef>
                <a:spcPts val="180"/>
              </a:spcBef>
              <a:spcAft>
                <a:spcPts val="0"/>
              </a:spcAft>
              <a:buClr>
                <a:srgbClr val="800000"/>
              </a:buClr>
              <a:buSzPts val="900"/>
              <a:buFont typeface="Arial Black"/>
              <a:buNone/>
              <a:defRPr sz="900" b="0" i="0" u="none" strike="noStrike" cap="none">
                <a:solidFill>
                  <a:srgbClr val="063052"/>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8" name="Google Shape;48;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 name="Google Shape;49;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1"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3" name="Google Shape;53;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4" name="Google Shape;54;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 name="Google Shape;55;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0" name="Google Shape;70;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1" name="Google Shape;71;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651353"/>
            <a:ext cx="7886700" cy="103933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0"/>
              </a:spcBef>
              <a:spcAft>
                <a:spcPts val="0"/>
              </a:spcAft>
              <a:buClr>
                <a:srgbClr val="000000"/>
              </a:buClr>
              <a:buSzPts val="2400"/>
              <a:buFont typeface="Arial"/>
              <a:buChar char="•"/>
              <a:defRPr sz="2400" b="1" i="0" u="none" strike="noStrike" cap="none">
                <a:solidFill>
                  <a:srgbClr val="000000"/>
                </a:solidFill>
                <a:latin typeface="Montserrat SemiBold"/>
                <a:ea typeface="Montserrat SemiBold"/>
                <a:cs typeface="Montserrat SemiBold"/>
                <a:sym typeface="Montserrat SemiBold"/>
              </a:defRPr>
            </a:lvl1pPr>
            <a:lvl2pPr marL="914400" marR="0" lvl="1" indent="-355600" algn="l" rtl="0">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Montserrat Medium"/>
                <a:ea typeface="Montserrat Medium"/>
                <a:cs typeface="Montserrat Medium"/>
                <a:sym typeface="Montserrat Medium"/>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Montserrat Medium"/>
                <a:ea typeface="Montserrat Medium"/>
                <a:cs typeface="Montserrat Medium"/>
                <a:sym typeface="Montserrat Medium"/>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toastmasters.org/pathways-overview/ice-breaker"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youtube.com/watch?v=UBLQU6q0k2Q"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76200" y="131523"/>
            <a:ext cx="6199340" cy="175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400" b="1" i="0" u="none" strike="noStrike" cap="none">
                <a:solidFill>
                  <a:schemeClr val="accent3"/>
                </a:solidFill>
                <a:latin typeface="Calibri"/>
                <a:ea typeface="Calibri"/>
                <a:cs typeface="Calibri"/>
                <a:sym typeface="Calibri"/>
              </a:rPr>
              <a:t>Pathways </a:t>
            </a:r>
            <a:r>
              <a:rPr lang="en-US"/>
              <a:t>Learning Experience</a:t>
            </a:r>
            <a:endParaRPr/>
          </a:p>
        </p:txBody>
      </p:sp>
      <p:sp>
        <p:nvSpPr>
          <p:cNvPr id="116" name="Google Shape;116;p19"/>
          <p:cNvSpPr txBox="1">
            <a:spLocks noGrp="1"/>
          </p:cNvSpPr>
          <p:nvPr>
            <p:ph type="body" idx="1"/>
          </p:nvPr>
        </p:nvSpPr>
        <p:spPr>
          <a:xfrm>
            <a:off x="76200" y="4419599"/>
            <a:ext cx="5141912" cy="2306877"/>
          </a:xfrm>
          <a:prstGeom prst="rect">
            <a:avLst/>
          </a:prstGeom>
          <a:noFill/>
          <a:ln>
            <a:noFill/>
          </a:ln>
        </p:spPr>
        <p:txBody>
          <a:bodyPr spcFirstLastPara="1" wrap="square" lIns="91425" tIns="91425" rIns="91425" bIns="91425" anchor="b" anchorCtr="0">
            <a:noAutofit/>
          </a:bodyPr>
          <a:lstStyle/>
          <a:p>
            <a:pPr marL="457200" marR="0" lvl="0" indent="-228600" algn="l" rtl="0">
              <a:lnSpc>
                <a:spcPct val="90000"/>
              </a:lnSpc>
              <a:spcBef>
                <a:spcPts val="480"/>
              </a:spcBef>
              <a:spcAft>
                <a:spcPts val="0"/>
              </a:spcAft>
              <a:buClr>
                <a:srgbClr val="800000"/>
              </a:buClr>
              <a:buSzPts val="2400"/>
              <a:buFont typeface="Arimo"/>
              <a:buNone/>
            </a:pPr>
            <a:endParaRPr sz="2000" b="0" i="0" u="none" strike="noStrike" cap="none">
              <a:solidFill>
                <a:srgbClr val="FFFFFF"/>
              </a:solidFill>
              <a:latin typeface="Calibri"/>
              <a:ea typeface="Calibri"/>
              <a:cs typeface="Calibri"/>
              <a:sym typeface="Calibri"/>
            </a:endParaRPr>
          </a:p>
          <a:p>
            <a:pPr marL="457200" marR="0" lvl="0" indent="-228600" algn="l" rtl="0">
              <a:lnSpc>
                <a:spcPct val="90000"/>
              </a:lnSpc>
              <a:spcBef>
                <a:spcPts val="480"/>
              </a:spcBef>
              <a:spcAft>
                <a:spcPts val="0"/>
              </a:spcAft>
              <a:buClr>
                <a:srgbClr val="800000"/>
              </a:buClr>
              <a:buSzPts val="2400"/>
              <a:buFont typeface="Arimo"/>
              <a:buNone/>
            </a:pPr>
            <a:endParaRPr sz="2000" b="0" i="0" u="none" strike="noStrike" cap="none">
              <a:solidFill>
                <a:srgbClr val="FFFFFF"/>
              </a:solidFill>
              <a:latin typeface="Calibri"/>
              <a:ea typeface="Calibri"/>
              <a:cs typeface="Calibri"/>
              <a:sym typeface="Calibri"/>
            </a:endParaRPr>
          </a:p>
          <a:p>
            <a:pPr marL="457200" marR="0" lvl="0" indent="-228600" algn="l" rtl="0">
              <a:lnSpc>
                <a:spcPct val="90000"/>
              </a:lnSpc>
              <a:spcBef>
                <a:spcPts val="480"/>
              </a:spcBef>
              <a:spcAft>
                <a:spcPts val="0"/>
              </a:spcAft>
              <a:buClr>
                <a:srgbClr val="800000"/>
              </a:buClr>
              <a:buSzPts val="2400"/>
              <a:buFont typeface="Arimo"/>
              <a:buNone/>
            </a:pPr>
            <a:endParaRPr sz="2000" b="0" i="0" u="none" strike="noStrike" cap="none">
              <a:solidFill>
                <a:srgbClr val="FFFFFF"/>
              </a:solidFill>
              <a:latin typeface="Calibri"/>
              <a:ea typeface="Calibri"/>
              <a:cs typeface="Calibri"/>
              <a:sym typeface="Calibri"/>
            </a:endParaRPr>
          </a:p>
          <a:p>
            <a:pPr marL="457200" marR="0" lvl="0" indent="-228600" algn="l" rtl="0">
              <a:lnSpc>
                <a:spcPct val="90000"/>
              </a:lnSpc>
              <a:spcBef>
                <a:spcPts val="480"/>
              </a:spcBef>
              <a:spcAft>
                <a:spcPts val="0"/>
              </a:spcAft>
              <a:buClr>
                <a:srgbClr val="800000"/>
              </a:buClr>
              <a:buSzPts val="2400"/>
              <a:buFont typeface="Arimo"/>
              <a:buNone/>
            </a:pPr>
            <a:r>
              <a:rPr lang="en-US" sz="2000" b="0" i="0" u="none" strike="noStrike" cap="none">
                <a:solidFill>
                  <a:srgbClr val="FFFFFF"/>
                </a:solidFill>
                <a:latin typeface="Calibri"/>
                <a:ea typeface="Calibri"/>
                <a:cs typeface="Calibri"/>
                <a:sym typeface="Calibri"/>
              </a:rPr>
              <a:t>Facilitator(s):  </a:t>
            </a:r>
            <a:br>
              <a:rPr lang="en-US" sz="2000" b="0" i="0" u="none" strike="noStrike" cap="none">
                <a:solidFill>
                  <a:srgbClr val="FFFFFF"/>
                </a:solidFill>
                <a:latin typeface="Calibri"/>
                <a:ea typeface="Calibri"/>
                <a:cs typeface="Calibri"/>
                <a:sym typeface="Calibri"/>
              </a:rPr>
            </a:br>
            <a:r>
              <a:rPr lang="en-US" sz="2000" b="0" i="0" u="none" strike="noStrike" cap="none">
                <a:solidFill>
                  <a:srgbClr val="FFFFFF"/>
                </a:solidFill>
                <a:latin typeface="Calibri"/>
                <a:ea typeface="Calibri"/>
                <a:cs typeface="Calibri"/>
                <a:sym typeface="Calibri"/>
              </a:rPr>
              <a:t>Maureen McBea</a:t>
            </a:r>
            <a:r>
              <a:rPr lang="en-US"/>
              <a:t>th, </a:t>
            </a:r>
            <a:r>
              <a:rPr lang="en-US" sz="2000" b="0" i="0" u="none" strike="noStrike" cap="none">
                <a:solidFill>
                  <a:srgbClr val="FFFFFF"/>
                </a:solidFill>
                <a:latin typeface="Calibri"/>
                <a:ea typeface="Calibri"/>
                <a:cs typeface="Calibri"/>
                <a:sym typeface="Calibri"/>
              </a:rPr>
              <a:t>Janice Parkinson</a:t>
            </a:r>
            <a:endParaRPr/>
          </a:p>
          <a:p>
            <a:pPr marL="457200" marR="0" lvl="0" indent="-228600" algn="l" rtl="0">
              <a:lnSpc>
                <a:spcPct val="90000"/>
              </a:lnSpc>
              <a:spcBef>
                <a:spcPts val="480"/>
              </a:spcBef>
              <a:spcAft>
                <a:spcPts val="0"/>
              </a:spcAft>
              <a:buClr>
                <a:srgbClr val="800000"/>
              </a:buClr>
              <a:buSzPts val="2400"/>
              <a:buFont typeface="Arimo"/>
              <a:buNone/>
            </a:pPr>
            <a:r>
              <a:rPr lang="en-US" sz="2000" b="0" i="0" u="none" strike="noStrike" cap="none">
                <a:solidFill>
                  <a:srgbClr val="FFFFFF"/>
                </a:solidFill>
                <a:latin typeface="Calibri"/>
                <a:ea typeface="Calibri"/>
                <a:cs typeface="Calibri"/>
                <a:sym typeface="Calibri"/>
              </a:rPr>
              <a:t>Date: </a:t>
            </a:r>
            <a:r>
              <a:rPr lang="en-US"/>
              <a:t>October 22, 2018</a:t>
            </a:r>
            <a:endParaRPr/>
          </a:p>
        </p:txBody>
      </p:sp>
      <p:sp>
        <p:nvSpPr>
          <p:cNvPr id="117" name="Google Shape;117;p19"/>
          <p:cNvSpPr txBox="1"/>
          <p:nvPr/>
        </p:nvSpPr>
        <p:spPr>
          <a:xfrm>
            <a:off x="4659682" y="2275039"/>
            <a:ext cx="4295384" cy="1753644"/>
          </a:xfrm>
          <a:prstGeom prst="rect">
            <a:avLst/>
          </a:prstGeom>
          <a:noFill/>
          <a:ln>
            <a:noFill/>
          </a:ln>
        </p:spPr>
        <p:txBody>
          <a:bodyPr spcFirstLastPara="1" wrap="square" lIns="91425" tIns="91425" rIns="91425" bIns="91425" anchor="b" anchorCtr="0">
            <a:noAutofit/>
          </a:bodyPr>
          <a:lstStyle/>
          <a:p>
            <a:pPr marL="457200" marR="0" lvl="0" indent="-228600" algn="l" rtl="0">
              <a:lnSpc>
                <a:spcPct val="100000"/>
              </a:lnSpc>
              <a:spcBef>
                <a:spcPts val="480"/>
              </a:spcBef>
              <a:spcAft>
                <a:spcPts val="0"/>
              </a:spcAft>
              <a:buClr>
                <a:srgbClr val="800000"/>
              </a:buClr>
              <a:buSzPts val="2400"/>
              <a:buFont typeface="Arimo"/>
              <a:buNone/>
            </a:pPr>
            <a:r>
              <a:rPr lang="en-US" sz="2400" b="0" i="0" u="none" strike="noStrike" cap="none">
                <a:solidFill>
                  <a:srgbClr val="FFFFFF"/>
                </a:solidFill>
                <a:latin typeface="Calibri"/>
                <a:ea typeface="Calibri"/>
                <a:cs typeface="Calibri"/>
                <a:sym typeface="Calibri"/>
              </a:rPr>
              <a:t>District 96</a:t>
            </a:r>
            <a:endParaRPr/>
          </a:p>
          <a:p>
            <a:pPr marL="457200" marR="0" lvl="0" indent="-228600" algn="l" rtl="0">
              <a:lnSpc>
                <a:spcPct val="100000"/>
              </a:lnSpc>
              <a:spcBef>
                <a:spcPts val="480"/>
              </a:spcBef>
              <a:spcAft>
                <a:spcPts val="0"/>
              </a:spcAft>
              <a:buClr>
                <a:srgbClr val="800000"/>
              </a:buClr>
              <a:buSzPts val="2400"/>
              <a:buFont typeface="Arimo"/>
              <a:buNone/>
            </a:pPr>
            <a:r>
              <a:rPr lang="en-US" sz="2400" b="0" i="0" u="none" strike="noStrike" cap="none">
                <a:solidFill>
                  <a:srgbClr val="FFFFFF"/>
                </a:solidFill>
                <a:latin typeface="Calibri"/>
                <a:ea typeface="Calibri"/>
                <a:cs typeface="Calibri"/>
                <a:sym typeface="Calibri"/>
              </a:rPr>
              <a:t>Club Management Curriculum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76200" y="533400"/>
            <a:ext cx="8991600" cy="1155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Open my Education Transcript</a:t>
            </a:r>
            <a:endParaRPr sz="3400" b="1" i="0" u="none" strike="noStrike" cap="none">
              <a:solidFill>
                <a:srgbClr val="063052"/>
              </a:solidFill>
              <a:latin typeface="Arial"/>
              <a:ea typeface="Arial"/>
              <a:cs typeface="Arial"/>
              <a:sym typeface="Arial"/>
            </a:endParaRPr>
          </a:p>
        </p:txBody>
      </p:sp>
      <p:pic>
        <p:nvPicPr>
          <p:cNvPr id="175" name="Google Shape;175;p28"/>
          <p:cNvPicPr preferRelativeResize="0"/>
          <p:nvPr/>
        </p:nvPicPr>
        <p:blipFill rotWithShape="1">
          <a:blip r:embed="rId3">
            <a:alphaModFix/>
          </a:blip>
          <a:srcRect/>
          <a:stretch/>
        </p:blipFill>
        <p:spPr>
          <a:xfrm>
            <a:off x="637475" y="1511000"/>
            <a:ext cx="8127999" cy="4876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708660" y="605940"/>
            <a:ext cx="7696200" cy="762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Open my path curriculum</a:t>
            </a:r>
            <a:endParaRPr sz="3600" b="0" i="0" u="none" strike="noStrike" cap="none">
              <a:solidFill>
                <a:schemeClr val="dk1"/>
              </a:solidFill>
              <a:latin typeface="Calibri"/>
              <a:ea typeface="Calibri"/>
              <a:cs typeface="Calibri"/>
              <a:sym typeface="Calibri"/>
            </a:endParaRPr>
          </a:p>
        </p:txBody>
      </p:sp>
      <p:pic>
        <p:nvPicPr>
          <p:cNvPr id="181" name="Google Shape;181;p29"/>
          <p:cNvPicPr preferRelativeResize="0"/>
          <p:nvPr/>
        </p:nvPicPr>
        <p:blipFill rotWithShape="1">
          <a:blip r:embed="rId3">
            <a:alphaModFix/>
          </a:blip>
          <a:srcRect/>
          <a:stretch/>
        </p:blipFill>
        <p:spPr>
          <a:xfrm>
            <a:off x="563880" y="1508760"/>
            <a:ext cx="8275321" cy="5044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0"/>
          <p:cNvPicPr preferRelativeResize="0"/>
          <p:nvPr/>
        </p:nvPicPr>
        <p:blipFill rotWithShape="1">
          <a:blip r:embed="rId3">
            <a:alphaModFix/>
          </a:blip>
          <a:srcRect l="4537" t="7678" r="3171"/>
          <a:stretch/>
        </p:blipFill>
        <p:spPr>
          <a:xfrm>
            <a:off x="838200" y="1551419"/>
            <a:ext cx="7581900" cy="5077981"/>
          </a:xfrm>
          <a:prstGeom prst="rect">
            <a:avLst/>
          </a:prstGeom>
          <a:noFill/>
          <a:ln>
            <a:noFill/>
          </a:ln>
        </p:spPr>
      </p:pic>
      <p:sp>
        <p:nvSpPr>
          <p:cNvPr id="187" name="Google Shape;187;p30"/>
          <p:cNvSpPr txBox="1">
            <a:spLocks noGrp="1"/>
          </p:cNvSpPr>
          <p:nvPr>
            <p:ph type="title"/>
          </p:nvPr>
        </p:nvSpPr>
        <p:spPr>
          <a:xfrm>
            <a:off x="723900" y="621180"/>
            <a:ext cx="7696200" cy="762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Launch my Ice Breaker project</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1"/>
          <p:cNvPicPr preferRelativeResize="0"/>
          <p:nvPr/>
        </p:nvPicPr>
        <p:blipFill rotWithShape="1">
          <a:blip r:embed="rId3">
            <a:alphaModFix/>
          </a:blip>
          <a:srcRect/>
          <a:stretch/>
        </p:blipFill>
        <p:spPr>
          <a:xfrm>
            <a:off x="471087" y="1465249"/>
            <a:ext cx="8171324" cy="5066501"/>
          </a:xfrm>
          <a:prstGeom prst="rect">
            <a:avLst/>
          </a:prstGeom>
          <a:noFill/>
          <a:ln>
            <a:noFill/>
          </a:ln>
        </p:spPr>
      </p:pic>
      <p:sp>
        <p:nvSpPr>
          <p:cNvPr id="193" name="Google Shape;193;p31"/>
          <p:cNvSpPr txBox="1">
            <a:spLocks noGrp="1"/>
          </p:cNvSpPr>
          <p:nvPr>
            <p:ph type="title"/>
          </p:nvPr>
        </p:nvSpPr>
        <p:spPr>
          <a:xfrm>
            <a:off x="708660" y="605940"/>
            <a:ext cx="7696200" cy="762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a:t>Maximize my popup window</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2"/>
          <p:cNvPicPr preferRelativeResize="0"/>
          <p:nvPr/>
        </p:nvPicPr>
        <p:blipFill rotWithShape="1">
          <a:blip r:embed="rId3">
            <a:alphaModFix/>
          </a:blip>
          <a:srcRect/>
          <a:stretch/>
        </p:blipFill>
        <p:spPr>
          <a:xfrm>
            <a:off x="4494731" y="670559"/>
            <a:ext cx="3963470" cy="5805405"/>
          </a:xfrm>
          <a:prstGeom prst="rect">
            <a:avLst/>
          </a:prstGeom>
          <a:noFill/>
          <a:ln>
            <a:noFill/>
          </a:ln>
        </p:spPr>
      </p:pic>
      <p:sp>
        <p:nvSpPr>
          <p:cNvPr id="199" name="Google Shape;199;p32"/>
          <p:cNvSpPr/>
          <p:nvPr/>
        </p:nvSpPr>
        <p:spPr>
          <a:xfrm>
            <a:off x="3855185" y="670559"/>
            <a:ext cx="472440" cy="3108961"/>
          </a:xfrm>
          <a:prstGeom prst="downArrow">
            <a:avLst>
              <a:gd name="adj1" fmla="val 50000"/>
              <a:gd name="adj2" fmla="val 50000"/>
            </a:avLst>
          </a:prstGeom>
          <a:solidFill>
            <a:srgbClr val="9307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p32"/>
          <p:cNvSpPr txBox="1"/>
          <p:nvPr/>
        </p:nvSpPr>
        <p:spPr>
          <a:xfrm>
            <a:off x="532865" y="944880"/>
            <a:ext cx="332232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Work through the project in sequence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588825" y="477750"/>
            <a:ext cx="7696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Print the evaluation form </a:t>
            </a:r>
            <a:endParaRPr sz="3600" b="0" i="0" u="none" strike="noStrike" cap="none">
              <a:solidFill>
                <a:schemeClr val="dk1"/>
              </a:solidFill>
              <a:latin typeface="Calibri"/>
              <a:ea typeface="Calibri"/>
              <a:cs typeface="Calibri"/>
              <a:sym typeface="Calibri"/>
            </a:endParaRPr>
          </a:p>
        </p:txBody>
      </p:sp>
      <p:pic>
        <p:nvPicPr>
          <p:cNvPr id="206" name="Google Shape;206;p33"/>
          <p:cNvPicPr preferRelativeResize="0"/>
          <p:nvPr/>
        </p:nvPicPr>
        <p:blipFill rotWithShape="1">
          <a:blip r:embed="rId3">
            <a:alphaModFix/>
          </a:blip>
          <a:srcRect/>
          <a:stretch/>
        </p:blipFill>
        <p:spPr>
          <a:xfrm>
            <a:off x="588825" y="1475970"/>
            <a:ext cx="8122920" cy="512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570575" y="696975"/>
            <a:ext cx="7696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Deliver the speech at your club</a:t>
            </a:r>
            <a:endParaRPr sz="3600" b="0" i="0" u="none" strike="noStrike" cap="none">
              <a:solidFill>
                <a:schemeClr val="dk1"/>
              </a:solidFill>
              <a:latin typeface="Calibri"/>
              <a:ea typeface="Calibri"/>
              <a:cs typeface="Calibri"/>
              <a:sym typeface="Calibri"/>
            </a:endParaRPr>
          </a:p>
        </p:txBody>
      </p:sp>
      <p:pic>
        <p:nvPicPr>
          <p:cNvPr id="212" name="Google Shape;212;p34"/>
          <p:cNvPicPr preferRelativeResize="0"/>
          <p:nvPr/>
        </p:nvPicPr>
        <p:blipFill rotWithShape="1">
          <a:blip r:embed="rId3">
            <a:alphaModFix/>
          </a:blip>
          <a:srcRect/>
          <a:stretch/>
        </p:blipFill>
        <p:spPr>
          <a:xfrm>
            <a:off x="2054430" y="1839975"/>
            <a:ext cx="4728490" cy="4681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5"/>
          <p:cNvPicPr preferRelativeResize="0"/>
          <p:nvPr/>
        </p:nvPicPr>
        <p:blipFill rotWithShape="1">
          <a:blip r:embed="rId3">
            <a:alphaModFix/>
          </a:blip>
          <a:srcRect l="1705" t="22087" r="60"/>
          <a:stretch/>
        </p:blipFill>
        <p:spPr>
          <a:xfrm>
            <a:off x="381000" y="1580895"/>
            <a:ext cx="8510615" cy="5070855"/>
          </a:xfrm>
          <a:prstGeom prst="rect">
            <a:avLst/>
          </a:prstGeom>
          <a:noFill/>
          <a:ln>
            <a:noFill/>
          </a:ln>
        </p:spPr>
      </p:pic>
      <p:sp>
        <p:nvSpPr>
          <p:cNvPr id="219" name="Google Shape;219;p35"/>
          <p:cNvSpPr txBox="1">
            <a:spLocks noGrp="1"/>
          </p:cNvSpPr>
          <p:nvPr>
            <p:ph type="title"/>
          </p:nvPr>
        </p:nvSpPr>
        <p:spPr>
          <a:xfrm>
            <a:off x="570575" y="437895"/>
            <a:ext cx="7696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Reopen your project in Base Camp</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479134" y="666495"/>
            <a:ext cx="8070505" cy="78130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a:t>Navigate to Assess Your Skills-After</a:t>
            </a:r>
            <a:endParaRPr sz="3600" b="0" i="0" u="none" strike="noStrike" cap="none">
              <a:solidFill>
                <a:schemeClr val="dk1"/>
              </a:solidFill>
              <a:latin typeface="Calibri"/>
              <a:ea typeface="Calibri"/>
              <a:cs typeface="Calibri"/>
              <a:sym typeface="Calibri"/>
            </a:endParaRPr>
          </a:p>
        </p:txBody>
      </p:sp>
      <p:pic>
        <p:nvPicPr>
          <p:cNvPr id="226" name="Google Shape;226;p36"/>
          <p:cNvPicPr preferRelativeResize="0"/>
          <p:nvPr/>
        </p:nvPicPr>
        <p:blipFill rotWithShape="1">
          <a:blip r:embed="rId3">
            <a:alphaModFix/>
          </a:blip>
          <a:srcRect l="1585" t="21933" r="1474"/>
          <a:stretch/>
        </p:blipFill>
        <p:spPr>
          <a:xfrm>
            <a:off x="479134" y="1672334"/>
            <a:ext cx="8207666" cy="49570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28650" y="500053"/>
            <a:ext cx="7886700" cy="95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Submit your self-assessment</a:t>
            </a:r>
            <a:endParaRPr/>
          </a:p>
        </p:txBody>
      </p:sp>
      <p:sp>
        <p:nvSpPr>
          <p:cNvPr id="233" name="Google Shape;233;p37"/>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34" name="Google Shape;234;p37"/>
          <p:cNvPicPr preferRelativeResize="0"/>
          <p:nvPr/>
        </p:nvPicPr>
        <p:blipFill>
          <a:blip r:embed="rId3">
            <a:alphaModFix/>
          </a:blip>
          <a:stretch>
            <a:fillRect/>
          </a:stretch>
        </p:blipFill>
        <p:spPr>
          <a:xfrm>
            <a:off x="510175" y="1549324"/>
            <a:ext cx="7498601" cy="4732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0" descr="P:\EducationalDevelopment\Revitalized Education Program\8. Content\13. The Navigator\Online Version\Image Assets\Toastmasters-Pathways.png"/>
          <p:cNvPicPr preferRelativeResize="0"/>
          <p:nvPr/>
        </p:nvPicPr>
        <p:blipFill rotWithShape="1">
          <a:blip r:embed="rId3">
            <a:alphaModFix/>
          </a:blip>
          <a:srcRect/>
          <a:stretch/>
        </p:blipFill>
        <p:spPr>
          <a:xfrm>
            <a:off x="457200" y="1676400"/>
            <a:ext cx="8305800" cy="3317525"/>
          </a:xfrm>
          <a:prstGeom prst="rect">
            <a:avLst/>
          </a:prstGeom>
          <a:noFill/>
          <a:ln>
            <a:noFill/>
          </a:ln>
        </p:spPr>
      </p:pic>
      <p:sp>
        <p:nvSpPr>
          <p:cNvPr id="123" name="Google Shape;123;p20"/>
          <p:cNvSpPr txBox="1"/>
          <p:nvPr/>
        </p:nvSpPr>
        <p:spPr>
          <a:xfrm>
            <a:off x="1516025" y="5262500"/>
            <a:ext cx="6352800" cy="93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t>Complete Level 1</a:t>
            </a:r>
            <a:endParaRPr sz="36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28650" y="500053"/>
            <a:ext cx="7886700" cy="95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Congratulations!</a:t>
            </a:r>
            <a:endParaRPr dirty="0"/>
          </a:p>
        </p:txBody>
      </p:sp>
      <p:sp>
        <p:nvSpPr>
          <p:cNvPr id="233" name="Google Shape;233;p37"/>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 name="Picture 1">
            <a:extLst>
              <a:ext uri="{FF2B5EF4-FFF2-40B4-BE49-F238E27FC236}">
                <a16:creationId xmlns:a16="http://schemas.microsoft.com/office/drawing/2014/main" id="{6837633B-DB07-44FD-8D94-EE8BCA170086}"/>
              </a:ext>
            </a:extLst>
          </p:cNvPr>
          <p:cNvPicPr>
            <a:picLocks noChangeAspect="1"/>
          </p:cNvPicPr>
          <p:nvPr/>
        </p:nvPicPr>
        <p:blipFill>
          <a:blip r:embed="rId3"/>
          <a:stretch>
            <a:fillRect/>
          </a:stretch>
        </p:blipFill>
        <p:spPr>
          <a:xfrm>
            <a:off x="628650" y="1412472"/>
            <a:ext cx="7886700" cy="4945475"/>
          </a:xfrm>
          <a:prstGeom prst="rect">
            <a:avLst/>
          </a:prstGeom>
        </p:spPr>
      </p:pic>
    </p:spTree>
    <p:extLst>
      <p:ext uri="{BB962C8B-B14F-4D97-AF65-F5344CB8AC3E}">
        <p14:creationId xmlns:p14="http://schemas.microsoft.com/office/powerpoint/2010/main" val="85527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628650" y="500062"/>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The Ice Breaker is completed!</a:t>
            </a:r>
            <a:endParaRPr dirty="0"/>
          </a:p>
        </p:txBody>
      </p:sp>
      <p:sp>
        <p:nvSpPr>
          <p:cNvPr id="240" name="Google Shape;240;p3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360362" marR="0" lvl="0" indent="-230822" algn="l" rtl="0">
              <a:lnSpc>
                <a:spcPct val="70000"/>
              </a:lnSpc>
              <a:spcBef>
                <a:spcPts val="1000"/>
              </a:spcBef>
              <a:spcAft>
                <a:spcPts val="0"/>
              </a:spcAft>
              <a:buClr>
                <a:schemeClr val="dk1"/>
              </a:buClr>
              <a:buSzPts val="2040"/>
              <a:buFont typeface="Arial"/>
              <a:buNone/>
            </a:pPr>
            <a:endParaRPr sz="2040" dirty="0"/>
          </a:p>
          <a:p>
            <a:pPr marL="0" marR="0" lvl="0" indent="0" algn="l" rtl="0">
              <a:lnSpc>
                <a:spcPct val="70000"/>
              </a:lnSpc>
              <a:spcBef>
                <a:spcPts val="1000"/>
              </a:spcBef>
              <a:spcAft>
                <a:spcPts val="0"/>
              </a:spcAft>
              <a:buClr>
                <a:schemeClr val="dk1"/>
              </a:buClr>
              <a:buSzPts val="2040"/>
              <a:buFont typeface="Arial"/>
              <a:buNone/>
            </a:pPr>
            <a:endParaRPr sz="2040" dirty="0"/>
          </a:p>
          <a:p>
            <a:pPr marL="360362" marR="0" lvl="0" indent="-230822" algn="l" rtl="0">
              <a:lnSpc>
                <a:spcPct val="70000"/>
              </a:lnSpc>
              <a:spcBef>
                <a:spcPts val="1000"/>
              </a:spcBef>
              <a:spcAft>
                <a:spcPts val="0"/>
              </a:spcAft>
              <a:buClr>
                <a:schemeClr val="dk1"/>
              </a:buClr>
              <a:buSzPts val="2040"/>
              <a:buFont typeface="Arial"/>
              <a:buNone/>
            </a:pPr>
            <a:endParaRPr sz="2040" b="1"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7312E47F-3B00-4F8A-AA3D-7F74B7BD244A}"/>
              </a:ext>
            </a:extLst>
          </p:cNvPr>
          <p:cNvPicPr>
            <a:picLocks noChangeAspect="1"/>
          </p:cNvPicPr>
          <p:nvPr/>
        </p:nvPicPr>
        <p:blipFill>
          <a:blip r:embed="rId3"/>
          <a:stretch>
            <a:fillRect/>
          </a:stretch>
        </p:blipFill>
        <p:spPr>
          <a:xfrm>
            <a:off x="119062" y="2009775"/>
            <a:ext cx="8905875" cy="28384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628650" y="500062"/>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Level One</a:t>
            </a:r>
            <a:r>
              <a:rPr lang="en-US"/>
              <a:t> - Complete Three Projects</a:t>
            </a:r>
            <a:endParaRPr/>
          </a:p>
        </p:txBody>
      </p:sp>
      <p:sp>
        <p:nvSpPr>
          <p:cNvPr id="240" name="Google Shape;240;p3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360362" lvl="0" indent="-360362">
              <a:lnSpc>
                <a:spcPct val="70000"/>
              </a:lnSpc>
              <a:spcBef>
                <a:spcPts val="0"/>
              </a:spcBef>
              <a:buSzPts val="2040"/>
            </a:pPr>
            <a:r>
              <a:rPr lang="en-CA" sz="2040" dirty="0"/>
              <a:t>Project 1 : Ice Breaker (4 – 6 min)</a:t>
            </a:r>
            <a:endParaRPr lang="en-CA" dirty="0"/>
          </a:p>
          <a:p>
            <a:pPr marL="685800" lvl="1" indent="-276225">
              <a:lnSpc>
                <a:spcPct val="70000"/>
              </a:lnSpc>
              <a:buSzPts val="1785"/>
            </a:pPr>
            <a:r>
              <a:rPr lang="en-CA" sz="1800" dirty="0"/>
              <a:t>Introduce yourself  (Optional, share why you joined TM)</a:t>
            </a:r>
          </a:p>
          <a:p>
            <a:pPr marL="685800" lvl="1" indent="-276225">
              <a:lnSpc>
                <a:spcPct val="70000"/>
              </a:lnSpc>
              <a:buSzPts val="1785"/>
            </a:pPr>
            <a:r>
              <a:rPr lang="en-CA" sz="1800" dirty="0"/>
              <a:t>Must be completed first</a:t>
            </a:r>
          </a:p>
          <a:p>
            <a:pPr marL="360362" lvl="0" indent="-360362">
              <a:lnSpc>
                <a:spcPct val="70000"/>
              </a:lnSpc>
              <a:buSzPts val="2040"/>
            </a:pPr>
            <a:r>
              <a:rPr lang="en-CA" sz="2040" dirty="0"/>
              <a:t>Project 2: Evaluation and Feedback</a:t>
            </a:r>
          </a:p>
          <a:p>
            <a:pPr marL="817562" lvl="1" indent="-360362">
              <a:lnSpc>
                <a:spcPct val="70000"/>
              </a:lnSpc>
              <a:buSzPts val="2040"/>
            </a:pPr>
            <a:r>
              <a:rPr lang="en-CA" sz="1800" b="1" dirty="0"/>
              <a:t>Part 1: Speech (5 – 7 min)</a:t>
            </a:r>
          </a:p>
          <a:p>
            <a:pPr marL="1143000" lvl="2" indent="-276225">
              <a:lnSpc>
                <a:spcPct val="70000"/>
              </a:lnSpc>
              <a:buSzPts val="1785"/>
            </a:pPr>
            <a:r>
              <a:rPr lang="en-CA" dirty="0"/>
              <a:t>Deliver a speech on any topic</a:t>
            </a:r>
          </a:p>
          <a:p>
            <a:pPr marL="817562" lvl="1" indent="-360362">
              <a:lnSpc>
                <a:spcPct val="70000"/>
              </a:lnSpc>
              <a:buSzPts val="2040"/>
            </a:pPr>
            <a:r>
              <a:rPr lang="en-CA" sz="1800" b="1" dirty="0"/>
              <a:t>Part 2: Speech (5 – 7 min)</a:t>
            </a:r>
          </a:p>
          <a:p>
            <a:pPr marL="1143000" lvl="2" indent="-276225">
              <a:lnSpc>
                <a:spcPct val="70000"/>
              </a:lnSpc>
              <a:buSzPts val="1785"/>
            </a:pPr>
            <a:r>
              <a:rPr lang="en-CA" dirty="0"/>
              <a:t>Repeat the last speech,  incorporating evaluation feedback</a:t>
            </a:r>
          </a:p>
          <a:p>
            <a:pPr marL="817562" lvl="1" indent="-360362">
              <a:lnSpc>
                <a:spcPct val="115000"/>
              </a:lnSpc>
              <a:buSzPts val="2040"/>
            </a:pPr>
            <a:r>
              <a:rPr lang="en-CA" sz="1800" b="1" dirty="0"/>
              <a:t>Part 3: Evaluation  (2 – 3 min) </a:t>
            </a:r>
          </a:p>
          <a:p>
            <a:pPr marL="1143000" lvl="2" indent="-276225">
              <a:lnSpc>
                <a:spcPct val="70000"/>
              </a:lnSpc>
              <a:buSzPts val="1785"/>
            </a:pPr>
            <a:r>
              <a:rPr lang="en-CA" dirty="0"/>
              <a:t>Evaluate a speech – a member will evaluate your evaluation</a:t>
            </a:r>
          </a:p>
          <a:p>
            <a:pPr marL="360362" lvl="0" indent="-360362">
              <a:lnSpc>
                <a:spcPct val="70000"/>
              </a:lnSpc>
              <a:buSzPts val="2040"/>
            </a:pPr>
            <a:r>
              <a:rPr lang="en-CA" sz="2040" dirty="0"/>
              <a:t>Project 3: Researching and Presenting (5 – 7 min)</a:t>
            </a:r>
            <a:endParaRPr lang="en-CA" dirty="0"/>
          </a:p>
          <a:p>
            <a:pPr marL="685800" lvl="1" indent="-276225">
              <a:lnSpc>
                <a:spcPct val="70000"/>
              </a:lnSpc>
              <a:buSzPts val="1785"/>
            </a:pPr>
            <a:r>
              <a:rPr lang="en-CA" sz="1800" dirty="0"/>
              <a:t>Deliver a speech using research and sources</a:t>
            </a:r>
          </a:p>
          <a:p>
            <a:pPr marL="685800" lvl="1" indent="-276225">
              <a:lnSpc>
                <a:spcPct val="70000"/>
              </a:lnSpc>
              <a:buSzPts val="1785"/>
            </a:pPr>
            <a:r>
              <a:rPr lang="en-CA" sz="1800" dirty="0"/>
              <a:t>Can be done before project 2 if desired</a:t>
            </a:r>
          </a:p>
          <a:p>
            <a:pPr marL="0" marR="0" lvl="0" indent="0" algn="l" rtl="0">
              <a:lnSpc>
                <a:spcPct val="70000"/>
              </a:lnSpc>
              <a:spcBef>
                <a:spcPts val="1000"/>
              </a:spcBef>
              <a:spcAft>
                <a:spcPts val="0"/>
              </a:spcAft>
              <a:buClr>
                <a:schemeClr val="dk1"/>
              </a:buClr>
              <a:buSzPts val="2040"/>
              <a:buFont typeface="Arial"/>
              <a:buNone/>
            </a:pPr>
            <a:endParaRPr sz="2040" dirty="0"/>
          </a:p>
          <a:p>
            <a:pPr marL="360362" marR="0" lvl="0" indent="-230822" algn="l" rtl="0">
              <a:lnSpc>
                <a:spcPct val="70000"/>
              </a:lnSpc>
              <a:spcBef>
                <a:spcPts val="1000"/>
              </a:spcBef>
              <a:spcAft>
                <a:spcPts val="0"/>
              </a:spcAft>
              <a:buClr>
                <a:schemeClr val="dk1"/>
              </a:buClr>
              <a:buSzPts val="2040"/>
              <a:buFont typeface="Arial"/>
              <a:buNone/>
            </a:pPr>
            <a:endParaRPr sz="204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81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9"/>
          <p:cNvPicPr preferRelativeResize="0"/>
          <p:nvPr/>
        </p:nvPicPr>
        <p:blipFill rotWithShape="1">
          <a:blip r:embed="rId3">
            <a:alphaModFix/>
          </a:blip>
          <a:srcRect t="12072" r="1563"/>
          <a:stretch/>
        </p:blipFill>
        <p:spPr>
          <a:xfrm>
            <a:off x="479134" y="1554480"/>
            <a:ext cx="8290560" cy="5164824"/>
          </a:xfrm>
          <a:prstGeom prst="rect">
            <a:avLst/>
          </a:prstGeom>
          <a:noFill/>
          <a:ln>
            <a:noFill/>
          </a:ln>
        </p:spPr>
      </p:pic>
      <p:sp>
        <p:nvSpPr>
          <p:cNvPr id="246" name="Google Shape;246;p39"/>
          <p:cNvSpPr txBox="1">
            <a:spLocks noGrp="1"/>
          </p:cNvSpPr>
          <p:nvPr>
            <p:ph type="title"/>
          </p:nvPr>
        </p:nvSpPr>
        <p:spPr>
          <a:xfrm>
            <a:off x="479134" y="666495"/>
            <a:ext cx="8070505" cy="78130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Mark Level One complete in Base Camp</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a:t>Receive an email after Level is approved</a:t>
            </a:r>
            <a:endParaRPr/>
          </a:p>
        </p:txBody>
      </p:sp>
      <p:pic>
        <p:nvPicPr>
          <p:cNvPr id="253" name="Google Shape;253;p40"/>
          <p:cNvPicPr preferRelativeResize="0"/>
          <p:nvPr/>
        </p:nvPicPr>
        <p:blipFill>
          <a:blip r:embed="rId3">
            <a:alphaModFix/>
          </a:blip>
          <a:stretch>
            <a:fillRect/>
          </a:stretch>
        </p:blipFill>
        <p:spPr>
          <a:xfrm>
            <a:off x="485925" y="1983075"/>
            <a:ext cx="7645575" cy="36994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View Certificate for Level 1 completion</a:t>
            </a:r>
            <a:endParaRPr/>
          </a:p>
        </p:txBody>
      </p:sp>
      <p:pic>
        <p:nvPicPr>
          <p:cNvPr id="259" name="Google Shape;259;p41"/>
          <p:cNvPicPr preferRelativeResize="0"/>
          <p:nvPr/>
        </p:nvPicPr>
        <p:blipFill>
          <a:blip r:embed="rId3">
            <a:alphaModFix/>
          </a:blip>
          <a:stretch>
            <a:fillRect/>
          </a:stretch>
        </p:blipFill>
        <p:spPr>
          <a:xfrm>
            <a:off x="152400" y="1560167"/>
            <a:ext cx="7841265" cy="38209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173700" y="499925"/>
            <a:ext cx="8796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View (and Print) Certificate of Completion</a:t>
            </a:r>
            <a:endParaRPr/>
          </a:p>
        </p:txBody>
      </p:sp>
      <p:sp>
        <p:nvSpPr>
          <p:cNvPr id="266" name="Google Shape;266;p42"/>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67" name="Google Shape;267;p42"/>
          <p:cNvPicPr preferRelativeResize="0"/>
          <p:nvPr/>
        </p:nvPicPr>
        <p:blipFill>
          <a:blip r:embed="rId3">
            <a:alphaModFix/>
          </a:blip>
          <a:stretch>
            <a:fillRect/>
          </a:stretch>
        </p:blipFill>
        <p:spPr>
          <a:xfrm>
            <a:off x="833800" y="1617600"/>
            <a:ext cx="7385826" cy="4767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628650" y="500062"/>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Receive an Education Award</a:t>
            </a:r>
            <a:endParaRPr/>
          </a:p>
        </p:txBody>
      </p:sp>
      <p:sp>
        <p:nvSpPr>
          <p:cNvPr id="274" name="Google Shape;274;p4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75" name="Google Shape;275;p43"/>
          <p:cNvPicPr preferRelativeResize="0"/>
          <p:nvPr/>
        </p:nvPicPr>
        <p:blipFill>
          <a:blip r:embed="rId3">
            <a:alphaModFix/>
          </a:blip>
          <a:stretch>
            <a:fillRect/>
          </a:stretch>
        </p:blipFill>
        <p:spPr>
          <a:xfrm>
            <a:off x="628650" y="2024775"/>
            <a:ext cx="7351675" cy="36000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76200" y="647700"/>
            <a:ext cx="8991600"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000"/>
              <a:buFont typeface="Calibri"/>
              <a:buNone/>
            </a:pPr>
            <a:r>
              <a:rPr lang="en-US" sz="4000" b="0" i="0" u="none" strike="noStrike" cap="none">
                <a:solidFill>
                  <a:schemeClr val="dk1"/>
                </a:solidFill>
                <a:latin typeface="Calibri"/>
                <a:ea typeface="Calibri"/>
                <a:cs typeface="Calibri"/>
                <a:sym typeface="Calibri"/>
              </a:rPr>
              <a:t>Celebrate </a:t>
            </a:r>
            <a:r>
              <a:rPr lang="en-US" sz="4000"/>
              <a:t>a </a:t>
            </a:r>
            <a:r>
              <a:rPr lang="en-US" sz="4000" b="0" i="0" u="none" strike="noStrike" cap="none">
                <a:solidFill>
                  <a:schemeClr val="dk1"/>
                </a:solidFill>
                <a:latin typeface="Calibri"/>
                <a:ea typeface="Calibri"/>
                <a:cs typeface="Calibri"/>
                <a:sym typeface="Calibri"/>
              </a:rPr>
              <a:t>new designation</a:t>
            </a:r>
            <a:endParaRPr sz="3400" b="1" i="0" u="none" strike="noStrike" cap="none">
              <a:solidFill>
                <a:srgbClr val="063052"/>
              </a:solidFill>
              <a:latin typeface="Arial"/>
              <a:ea typeface="Arial"/>
              <a:cs typeface="Arial"/>
              <a:sym typeface="Arial"/>
            </a:endParaRPr>
          </a:p>
        </p:txBody>
      </p:sp>
      <p:pic>
        <p:nvPicPr>
          <p:cNvPr id="281" name="Google Shape;281;p44"/>
          <p:cNvPicPr preferRelativeResize="0"/>
          <p:nvPr/>
        </p:nvPicPr>
        <p:blipFill rotWithShape="1">
          <a:blip r:embed="rId3">
            <a:alphaModFix/>
          </a:blip>
          <a:srcRect/>
          <a:stretch/>
        </p:blipFill>
        <p:spPr>
          <a:xfrm>
            <a:off x="1965218" y="1314620"/>
            <a:ext cx="4953742" cy="5360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5"/>
          <p:cNvPicPr preferRelativeResize="0"/>
          <p:nvPr/>
        </p:nvPicPr>
        <p:blipFill>
          <a:blip r:embed="rId3">
            <a:alphaModFix/>
          </a:blip>
          <a:stretch>
            <a:fillRect/>
          </a:stretch>
        </p:blipFill>
        <p:spPr>
          <a:xfrm>
            <a:off x="340238" y="1913575"/>
            <a:ext cx="8463523" cy="3767151"/>
          </a:xfrm>
          <a:prstGeom prst="rect">
            <a:avLst/>
          </a:prstGeom>
          <a:noFill/>
          <a:ln>
            <a:noFill/>
          </a:ln>
        </p:spPr>
      </p:pic>
      <p:sp>
        <p:nvSpPr>
          <p:cNvPr id="287" name="Google Shape;287;p45"/>
          <p:cNvSpPr txBox="1">
            <a:spLocks noGrp="1"/>
          </p:cNvSpPr>
          <p:nvPr>
            <p:ph type="title"/>
          </p:nvPr>
        </p:nvSpPr>
        <p:spPr>
          <a:xfrm>
            <a:off x="628650" y="587887"/>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Start on Level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628650" y="1180837"/>
            <a:ext cx="78867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930705"/>
              </a:buClr>
              <a:buSzPts val="3600"/>
              <a:buFont typeface="Calibri"/>
              <a:buNone/>
            </a:pPr>
            <a:r>
              <a:rPr lang="en-US" b="1"/>
              <a:t>Agenda</a:t>
            </a:r>
            <a:endParaRPr b="1"/>
          </a:p>
        </p:txBody>
      </p:sp>
      <p:sp>
        <p:nvSpPr>
          <p:cNvPr id="129" name="Google Shape;129;p21"/>
          <p:cNvSpPr txBox="1"/>
          <p:nvPr/>
        </p:nvSpPr>
        <p:spPr>
          <a:xfrm>
            <a:off x="148650" y="1551300"/>
            <a:ext cx="8846700" cy="4226100"/>
          </a:xfrm>
          <a:prstGeom prst="rect">
            <a:avLst/>
          </a:prstGeom>
          <a:noFill/>
          <a:ln>
            <a:noFill/>
          </a:ln>
        </p:spPr>
        <p:txBody>
          <a:bodyPr spcFirstLastPara="1" wrap="square" lIns="91425" tIns="91425" rIns="91425" bIns="91425" anchor="ctr" anchorCtr="0">
            <a:noAutofit/>
          </a:bodyPr>
          <a:lstStyle/>
          <a:p>
            <a:pPr marL="2794000" marR="0" lvl="0" indent="-508000" algn="l" rtl="0">
              <a:lnSpc>
                <a:spcPct val="90000"/>
              </a:lnSpc>
              <a:spcBef>
                <a:spcPts val="0"/>
              </a:spcBef>
              <a:spcAft>
                <a:spcPts val="0"/>
              </a:spcAft>
              <a:buClr>
                <a:schemeClr val="dk1"/>
              </a:buClr>
              <a:buSzPts val="3600"/>
              <a:buFont typeface="Arial"/>
              <a:buChar char="•"/>
            </a:pPr>
            <a:r>
              <a:rPr lang="en-US" sz="3600" b="1" dirty="0">
                <a:solidFill>
                  <a:schemeClr val="dk1"/>
                </a:solidFill>
                <a:latin typeface="Calibri"/>
                <a:ea typeface="Calibri"/>
                <a:cs typeface="Calibri"/>
                <a:sym typeface="Calibri"/>
              </a:rPr>
              <a:t>Introduction</a:t>
            </a:r>
            <a:endParaRPr sz="3600" b="1" dirty="0">
              <a:solidFill>
                <a:schemeClr val="dk1"/>
              </a:solidFill>
              <a:latin typeface="Calibri"/>
              <a:ea typeface="Calibri"/>
              <a:cs typeface="Calibri"/>
              <a:sym typeface="Calibri"/>
            </a:endParaRPr>
          </a:p>
          <a:p>
            <a:pPr marL="2794000" marR="0" lvl="0" indent="-508000" algn="l" rtl="0">
              <a:lnSpc>
                <a:spcPct val="90000"/>
              </a:lnSpc>
              <a:spcBef>
                <a:spcPts val="0"/>
              </a:spcBef>
              <a:spcAft>
                <a:spcPts val="0"/>
              </a:spcAft>
              <a:buClr>
                <a:schemeClr val="dk1"/>
              </a:buClr>
              <a:buSzPts val="3600"/>
              <a:buFont typeface="Calibri"/>
              <a:buChar char="•"/>
            </a:pPr>
            <a:r>
              <a:rPr lang="en-CA" sz="3600" b="1" dirty="0">
                <a:solidFill>
                  <a:schemeClr val="dk1"/>
                </a:solidFill>
                <a:latin typeface="Calibri"/>
                <a:ea typeface="Calibri"/>
                <a:cs typeface="Calibri"/>
                <a:sym typeface="Calibri"/>
              </a:rPr>
              <a:t>Walkthrough</a:t>
            </a:r>
            <a:endParaRPr sz="3600" b="1" dirty="0">
              <a:solidFill>
                <a:schemeClr val="dk1"/>
              </a:solidFill>
              <a:latin typeface="Calibri"/>
              <a:ea typeface="Calibri"/>
              <a:cs typeface="Calibri"/>
              <a:sym typeface="Calibri"/>
            </a:endParaRPr>
          </a:p>
          <a:p>
            <a:pPr marL="2794000" marR="0" lvl="0" indent="-508000" algn="l" rtl="0">
              <a:lnSpc>
                <a:spcPct val="90000"/>
              </a:lnSpc>
              <a:spcBef>
                <a:spcPts val="0"/>
              </a:spcBef>
              <a:spcAft>
                <a:spcPts val="0"/>
              </a:spcAft>
              <a:buClr>
                <a:schemeClr val="dk1"/>
              </a:buClr>
              <a:buSzPts val="3600"/>
              <a:buFont typeface="Calibri"/>
              <a:buChar char="•"/>
            </a:pPr>
            <a:r>
              <a:rPr lang="en-US" sz="3600" b="1" dirty="0">
                <a:solidFill>
                  <a:schemeClr val="dk1"/>
                </a:solidFill>
                <a:latin typeface="Calibri"/>
                <a:ea typeface="Calibri"/>
                <a:cs typeface="Calibri"/>
                <a:sym typeface="Calibri"/>
              </a:rPr>
              <a:t>Q &amp; A</a:t>
            </a:r>
            <a:endParaRPr sz="3600" b="1"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Review of Objectives</a:t>
            </a:r>
            <a:endParaRPr/>
          </a:p>
        </p:txBody>
      </p:sp>
      <p:sp>
        <p:nvSpPr>
          <p:cNvPr id="294" name="Google Shape;294;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60362" lvl="0" indent="-360362" algn="l" rtl="0">
              <a:spcBef>
                <a:spcPts val="0"/>
              </a:spcBef>
              <a:spcAft>
                <a:spcPts val="0"/>
              </a:spcAft>
              <a:buSzPts val="2400"/>
              <a:buChar char="•"/>
            </a:pPr>
            <a:r>
              <a:rPr lang="en-US" dirty="0"/>
              <a:t>By the end of this module, you should be able to:</a:t>
            </a:r>
            <a:endParaRPr dirty="0"/>
          </a:p>
          <a:p>
            <a:pPr marL="685800" lvl="1" indent="-301625" algn="l" rtl="0">
              <a:spcBef>
                <a:spcPts val="500"/>
              </a:spcBef>
              <a:spcAft>
                <a:spcPts val="0"/>
              </a:spcAft>
              <a:buSzPts val="2400"/>
              <a:buChar char="•"/>
            </a:pPr>
            <a:r>
              <a:rPr lang="en-US" sz="2400" dirty="0"/>
              <a:t>Launch a project</a:t>
            </a:r>
            <a:endParaRPr sz="2400" dirty="0"/>
          </a:p>
          <a:p>
            <a:pPr marL="685800" lvl="1" indent="-301625" algn="l" rtl="0">
              <a:spcBef>
                <a:spcPts val="500"/>
              </a:spcBef>
              <a:spcAft>
                <a:spcPts val="0"/>
              </a:spcAft>
              <a:buSzPts val="2400"/>
              <a:buChar char="•"/>
            </a:pPr>
            <a:r>
              <a:rPr lang="en-US" sz="2400" dirty="0"/>
              <a:t>Complete a project</a:t>
            </a:r>
          </a:p>
          <a:p>
            <a:pPr marL="685800" lvl="1" indent="-301625" algn="l" rtl="0">
              <a:spcBef>
                <a:spcPts val="500"/>
              </a:spcBef>
              <a:spcAft>
                <a:spcPts val="0"/>
              </a:spcAft>
              <a:buSzPts val="2400"/>
              <a:buChar char="•"/>
            </a:pPr>
            <a:r>
              <a:rPr lang="en-US" sz="2400" dirty="0"/>
              <a:t>Complete a level</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“I will” Statements</a:t>
            </a:r>
            <a:endParaRPr/>
          </a:p>
        </p:txBody>
      </p:sp>
      <p:sp>
        <p:nvSpPr>
          <p:cNvPr id="301" name="Google Shape;301;p47"/>
          <p:cNvSpPr txBox="1">
            <a:spLocks noGrp="1"/>
          </p:cNvSpPr>
          <p:nvPr>
            <p:ph type="body" idx="1"/>
          </p:nvPr>
        </p:nvSpPr>
        <p:spPr>
          <a:xfrm>
            <a:off x="628650" y="1825625"/>
            <a:ext cx="8088630" cy="4351338"/>
          </a:xfrm>
          <a:prstGeom prst="rect">
            <a:avLst/>
          </a:prstGeom>
          <a:noFill/>
          <a:ln>
            <a:noFill/>
          </a:ln>
        </p:spPr>
        <p:txBody>
          <a:bodyPr spcFirstLastPara="1" wrap="square" lIns="91425" tIns="45700" rIns="91425" bIns="45700" anchor="t" anchorCtr="0">
            <a:noAutofit/>
          </a:bodyPr>
          <a:lstStyle/>
          <a:p>
            <a:pPr marL="360363" marR="0" lvl="0" indent="-360363" algn="l" rtl="0">
              <a:lnSpc>
                <a:spcPct val="80000"/>
              </a:lnSpc>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Write one (or more) specific actions you will take based on the material</a:t>
            </a:r>
            <a:endParaRPr/>
          </a:p>
          <a:p>
            <a:pPr marL="360363" marR="0" lvl="0" indent="-360363" algn="l" rtl="0">
              <a:lnSpc>
                <a:spcPct val="80000"/>
              </a:lnSpc>
              <a:spcBef>
                <a:spcPts val="100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Describe the benefit you or others will receive</a:t>
            </a:r>
            <a:endParaRPr/>
          </a:p>
          <a:p>
            <a:pPr marL="0" marR="0" lvl="0" indent="0" algn="l" rtl="0">
              <a:lnSpc>
                <a:spcPct val="80000"/>
              </a:lnSpc>
              <a:spcBef>
                <a:spcPts val="1000"/>
              </a:spcBef>
              <a:spcAft>
                <a:spcPts val="0"/>
              </a:spcAft>
              <a:buClr>
                <a:schemeClr val="dk1"/>
              </a:buClr>
              <a:buSzPts val="2400"/>
              <a:buFont typeface="Arial"/>
              <a:buNone/>
            </a:pPr>
            <a:endParaRPr/>
          </a:p>
          <a:p>
            <a:pPr marL="0" marR="0" lvl="0" indent="0" algn="l" rtl="0">
              <a:lnSpc>
                <a:spcPct val="80000"/>
              </a:lnSpc>
              <a:spcBef>
                <a:spcPts val="1000"/>
              </a:spcBef>
              <a:spcAft>
                <a:spcPts val="0"/>
              </a:spcAft>
              <a:buClr>
                <a:schemeClr val="dk1"/>
              </a:buClr>
              <a:buSzPts val="2400"/>
              <a:buFont typeface="Arial"/>
              <a:buNone/>
            </a:pPr>
            <a:r>
              <a:rPr lang="en-US"/>
              <a:t>Example:</a:t>
            </a:r>
            <a:endParaRPr/>
          </a:p>
          <a:p>
            <a:pPr marL="0" marR="0" lvl="0" indent="0" algn="l" rtl="0">
              <a:lnSpc>
                <a:spcPct val="80000"/>
              </a:lnSpc>
              <a:spcBef>
                <a:spcPts val="100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I will </a:t>
            </a:r>
            <a:r>
              <a:rPr lang="en-US"/>
              <a:t>complete level one of my path in the next 3 months</a:t>
            </a:r>
            <a:br>
              <a:rPr lang="en-US" sz="2400" b="1"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so that</a:t>
            </a:r>
            <a:r>
              <a:rPr lang="en-US"/>
              <a:t> I can progress with my Toastmasters Education</a:t>
            </a:r>
            <a:endParaRPr sz="2400" b="1" i="1" u="none" strike="noStrike" cap="none">
              <a:solidFill>
                <a:srgbClr val="C00000"/>
              </a:solidFill>
              <a:latin typeface="Arial"/>
              <a:ea typeface="Arial"/>
              <a:cs typeface="Arial"/>
              <a:sym typeface="Arial"/>
            </a:endParaRPr>
          </a:p>
          <a:p>
            <a:pPr marL="0" marR="0" lvl="0" indent="0" algn="l" rtl="0">
              <a:lnSpc>
                <a:spcPct val="80000"/>
              </a:lnSpc>
              <a:spcBef>
                <a:spcPts val="1000"/>
              </a:spcBef>
              <a:spcAft>
                <a:spcPts val="0"/>
              </a:spcAft>
              <a:buClr>
                <a:schemeClr val="dk1"/>
              </a:buClr>
              <a:buSzPts val="2400"/>
              <a:buFont typeface="Arial"/>
              <a:buNone/>
            </a:pPr>
            <a:endParaRPr sz="2400" b="1" i="1" u="sng" strike="noStrike" cap="none">
              <a:solidFill>
                <a:schemeClr val="dk1"/>
              </a:solidFill>
              <a:latin typeface="Calibri"/>
              <a:ea typeface="Calibri"/>
              <a:cs typeface="Calibri"/>
              <a:sym typeface="Calibri"/>
            </a:endParaRPr>
          </a:p>
          <a:p>
            <a:pPr marL="685800" marR="0" lvl="1" indent="-149225" algn="l" rtl="0">
              <a:lnSpc>
                <a:spcPct val="8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60363" marR="0" lvl="0" indent="-233363" algn="l" rtl="0">
              <a:lnSpc>
                <a:spcPct val="80000"/>
              </a:lnSpc>
              <a:spcBef>
                <a:spcPts val="1000"/>
              </a:spcBef>
              <a:spcAft>
                <a:spcPts val="0"/>
              </a:spcAft>
              <a:buClr>
                <a:schemeClr val="dk1"/>
              </a:buClr>
              <a:buSzPts val="2000"/>
              <a:buFont typeface="Arial"/>
              <a:buNone/>
            </a:pPr>
            <a:endParaRPr sz="2000" b="0" i="1" u="none" strike="noStrike" cap="none">
              <a:solidFill>
                <a:srgbClr val="930705"/>
              </a:solidFill>
              <a:latin typeface="Arial"/>
              <a:ea typeface="Arial"/>
              <a:cs typeface="Arial"/>
              <a:sym typeface="Arial"/>
            </a:endParaRPr>
          </a:p>
          <a:p>
            <a:pPr marL="360363" marR="0" lvl="0" indent="-207963" algn="l" rtl="0">
              <a:lnSpc>
                <a:spcPct val="80000"/>
              </a:lnSpc>
              <a:spcBef>
                <a:spcPts val="100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Additional References and Resources</a:t>
            </a:r>
            <a:endParaRPr/>
          </a:p>
        </p:txBody>
      </p:sp>
      <p:sp>
        <p:nvSpPr>
          <p:cNvPr id="308" name="Google Shape;308;p48"/>
          <p:cNvSpPr txBox="1">
            <a:spLocks noGrp="1"/>
          </p:cNvSpPr>
          <p:nvPr>
            <p:ph type="body" idx="1"/>
          </p:nvPr>
        </p:nvSpPr>
        <p:spPr>
          <a:xfrm>
            <a:off x="628650" y="1926336"/>
            <a:ext cx="7886700" cy="4250626"/>
          </a:xfrm>
          <a:prstGeom prst="rect">
            <a:avLst/>
          </a:prstGeom>
          <a:noFill/>
          <a:ln>
            <a:noFill/>
          </a:ln>
        </p:spPr>
        <p:txBody>
          <a:bodyPr spcFirstLastPara="1" wrap="square" lIns="91425" tIns="45700" rIns="91425" bIns="45700" anchor="t" anchorCtr="0">
            <a:noAutofit/>
          </a:bodyPr>
          <a:lstStyle/>
          <a:p>
            <a:pPr marL="360363" marR="0" lvl="0" indent="-360363" algn="l" rtl="0">
              <a:lnSpc>
                <a:spcPct val="9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You can find more information at the following links:</a:t>
            </a:r>
            <a:endParaRPr dirty="0"/>
          </a:p>
          <a:p>
            <a:pPr marL="685800" marR="0" lvl="1" indent="-276225" algn="l" rtl="0">
              <a:lnSpc>
                <a:spcPct val="90000"/>
              </a:lnSpc>
              <a:spcBef>
                <a:spcPts val="500"/>
              </a:spcBef>
              <a:spcAft>
                <a:spcPts val="0"/>
              </a:spcAft>
              <a:buClr>
                <a:schemeClr val="dk1"/>
              </a:buClr>
              <a:buSzPts val="2000"/>
              <a:buFont typeface="Arial"/>
              <a:buChar char="•"/>
            </a:pPr>
            <a:r>
              <a:rPr lang="en-US" dirty="0">
                <a:hlinkClick r:id="rId3"/>
              </a:rPr>
              <a:t>https://www.toastmasters.org/pathways-overview/ice-breaker</a:t>
            </a:r>
            <a:endParaRPr lang="en-US" dirty="0"/>
          </a:p>
          <a:p>
            <a:pPr marL="685800" marR="0" lvl="1" indent="-276225" algn="l" rtl="0">
              <a:lnSpc>
                <a:spcPct val="90000"/>
              </a:lnSpc>
              <a:spcBef>
                <a:spcPts val="500"/>
              </a:spcBef>
              <a:spcAft>
                <a:spcPts val="0"/>
              </a:spcAft>
              <a:buClr>
                <a:schemeClr val="dk1"/>
              </a:buClr>
              <a:buSzPts val="2000"/>
              <a:buFont typeface="Arial"/>
              <a:buChar char="•"/>
            </a:pPr>
            <a:endParaRPr lang="en-US" dirty="0"/>
          </a:p>
          <a:p>
            <a:pPr marL="228600" indent="-276225">
              <a:spcBef>
                <a:spcPts val="500"/>
              </a:spcBef>
              <a:buSzPts val="2000"/>
            </a:pPr>
            <a:r>
              <a:rPr lang="en-US" dirty="0"/>
              <a:t>An excellent video of this process created by District 21</a:t>
            </a:r>
          </a:p>
          <a:p>
            <a:pPr marL="685800" lvl="1" indent="-276225"/>
            <a:r>
              <a:rPr lang="en-CA" u="sng" dirty="0">
                <a:hlinkClick r:id="rId4"/>
              </a:rPr>
              <a:t>https://www.youtube.com/watch?v=UBLQU6q0k2Q</a:t>
            </a:r>
            <a:endParaRPr dirty="0"/>
          </a:p>
          <a:p>
            <a:pPr marL="685800" marR="0" lvl="1" indent="-276225" algn="l" rtl="0">
              <a:lnSpc>
                <a:spcPct val="90000"/>
              </a:lnSpc>
              <a:spcBef>
                <a:spcPts val="500"/>
              </a:spcBef>
              <a:spcAft>
                <a:spcPts val="0"/>
              </a:spcAft>
              <a:buClr>
                <a:schemeClr val="dk1"/>
              </a:buClr>
              <a:buSzPts val="2000"/>
              <a:buFont typeface="Arial"/>
              <a:buChar char="•"/>
            </a:pPr>
            <a:endParaRPr dirty="0"/>
          </a:p>
          <a:p>
            <a:pPr marL="0" marR="0" lvl="0" indent="0" algn="l" rtl="0">
              <a:lnSpc>
                <a:spcPct val="90000"/>
              </a:lnSpc>
              <a:spcBef>
                <a:spcPts val="100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9"/>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Evaluations</a:t>
            </a:r>
            <a:endParaRPr/>
          </a:p>
        </p:txBody>
      </p:sp>
      <p:sp>
        <p:nvSpPr>
          <p:cNvPr id="315" name="Google Shape;315;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60363" marR="0" lvl="0" indent="-360363" algn="l" rtl="0">
              <a:lnSpc>
                <a:spcPct val="90000"/>
              </a:lnSpc>
              <a:spcBef>
                <a:spcPts val="0"/>
              </a:spcBef>
              <a:spcAft>
                <a:spcPts val="0"/>
              </a:spcAft>
              <a:buClr>
                <a:schemeClr val="dk1"/>
              </a:buClr>
              <a:buSzPts val="2800"/>
              <a:buFont typeface="Arial"/>
              <a:buChar char="•"/>
            </a:pPr>
            <a:r>
              <a:rPr lang="en-US" sz="2800" b="1" i="0" u="none" strike="noStrike" cap="none" dirty="0">
                <a:solidFill>
                  <a:schemeClr val="dk1"/>
                </a:solidFill>
                <a:latin typeface="Calibri"/>
                <a:ea typeface="Calibri"/>
                <a:cs typeface="Calibri"/>
                <a:sym typeface="Calibri"/>
              </a:rPr>
              <a:t>We want feedback on</a:t>
            </a:r>
            <a:endParaRPr dirty="0"/>
          </a:p>
          <a:p>
            <a:pPr marL="685800" marR="0" lvl="1" indent="-276225"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WWW—what went well…</a:t>
            </a:r>
            <a:endParaRPr dirty="0"/>
          </a:p>
          <a:p>
            <a:pPr marL="685800" marR="0" lvl="1" indent="-276225"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EBI—even better if…</a:t>
            </a:r>
            <a:endParaRPr dirty="0"/>
          </a:p>
          <a:p>
            <a:pPr marL="685800" marR="0" lvl="1" indent="-276225"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Please take a few minutes to fill out </a:t>
            </a:r>
            <a:r>
              <a:rPr lang="en-US" sz="2400" dirty="0"/>
              <a:t>comments</a:t>
            </a:r>
            <a:endParaRPr dirty="0"/>
          </a:p>
          <a:p>
            <a:pPr marL="685800" marR="0" lvl="1" indent="-123825"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360363" marR="0" lvl="0" indent="-182563" algn="l" rtl="0">
              <a:lnSpc>
                <a:spcPct val="90000"/>
              </a:lnSpc>
              <a:spcBef>
                <a:spcPts val="1000"/>
              </a:spcBef>
              <a:spcAft>
                <a:spcPts val="0"/>
              </a:spcAft>
              <a:buClr>
                <a:schemeClr val="dk1"/>
              </a:buClr>
              <a:buSzPts val="2800"/>
              <a:buFont typeface="Arial"/>
              <a:buNone/>
            </a:pPr>
            <a:endParaRPr sz="2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0" descr="P:\EducationalDevelopment\Revitalized Education Program\8. Content\13. The Navigator\Online Version\Image Assets\Toastmasters-Pathways.png"/>
          <p:cNvPicPr preferRelativeResize="0"/>
          <p:nvPr/>
        </p:nvPicPr>
        <p:blipFill rotWithShape="1">
          <a:blip r:embed="rId3">
            <a:alphaModFix/>
          </a:blip>
          <a:srcRect/>
          <a:stretch/>
        </p:blipFill>
        <p:spPr>
          <a:xfrm>
            <a:off x="457200" y="1676400"/>
            <a:ext cx="8305800" cy="3317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Introduction</a:t>
            </a:r>
            <a:endParaRPr/>
          </a:p>
        </p:txBody>
      </p:sp>
      <p:sp>
        <p:nvSpPr>
          <p:cNvPr id="136" name="Google Shape;136;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60362" lvl="0" indent="-398462" algn="l" rtl="0">
              <a:spcBef>
                <a:spcPts val="500"/>
              </a:spcBef>
              <a:spcAft>
                <a:spcPts val="0"/>
              </a:spcAft>
              <a:buSzPts val="3000"/>
              <a:buChar char="•"/>
            </a:pPr>
            <a:r>
              <a:rPr lang="en-US" sz="3000" dirty="0"/>
              <a:t>Who are we?</a:t>
            </a:r>
            <a:endParaRPr sz="3000" dirty="0"/>
          </a:p>
          <a:p>
            <a:pPr marL="685800" lvl="1" indent="-301625" algn="l" rtl="0">
              <a:spcBef>
                <a:spcPts val="500"/>
              </a:spcBef>
              <a:spcAft>
                <a:spcPts val="0"/>
              </a:spcAft>
              <a:buSzPts val="2400"/>
              <a:buChar char="•"/>
            </a:pPr>
            <a:r>
              <a:rPr lang="en-US" sz="2400" dirty="0"/>
              <a:t>Toastmaster members before/after March 20, 2018</a:t>
            </a:r>
            <a:endParaRPr sz="2400" dirty="0"/>
          </a:p>
          <a:p>
            <a:pPr marL="685800" marR="0" lvl="0" indent="0" algn="l" rtl="0">
              <a:lnSpc>
                <a:spcPct val="90000"/>
              </a:lnSpc>
              <a:spcBef>
                <a:spcPts val="0"/>
              </a:spcBef>
              <a:spcAft>
                <a:spcPts val="0"/>
              </a:spcAft>
              <a:buNone/>
            </a:pPr>
            <a:endParaRPr dirty="0"/>
          </a:p>
          <a:p>
            <a:pPr marL="508000" marR="0" lvl="0" indent="-469900" algn="l" rtl="0">
              <a:lnSpc>
                <a:spcPct val="90000"/>
              </a:lnSpc>
              <a:spcBef>
                <a:spcPts val="0"/>
              </a:spcBef>
              <a:spcAft>
                <a:spcPts val="0"/>
              </a:spcAft>
              <a:buClr>
                <a:schemeClr val="dk1"/>
              </a:buClr>
              <a:buSzPts val="3000"/>
              <a:buFont typeface="Arial"/>
              <a:buChar char="•"/>
            </a:pPr>
            <a:r>
              <a:rPr lang="en-US" sz="3000" dirty="0"/>
              <a:t>What are we talking about?</a:t>
            </a:r>
            <a:endParaRPr sz="3000" dirty="0"/>
          </a:p>
          <a:p>
            <a:pPr marL="685800" marR="0" lvl="1" indent="-301625" algn="l" rtl="0">
              <a:lnSpc>
                <a:spcPct val="90000"/>
              </a:lnSpc>
              <a:spcBef>
                <a:spcPts val="0"/>
              </a:spcBef>
              <a:spcAft>
                <a:spcPts val="0"/>
              </a:spcAft>
              <a:buSzPts val="2400"/>
              <a:buChar char="•"/>
            </a:pPr>
            <a:r>
              <a:rPr lang="en-US" sz="2400" dirty="0"/>
              <a:t>How to do the Ice Breaker</a:t>
            </a:r>
            <a:endParaRPr dirty="0"/>
          </a:p>
          <a:p>
            <a:pPr marL="685800" marR="0" lvl="1" indent="-301625" algn="l" rtl="0">
              <a:lnSpc>
                <a:spcPct val="90000"/>
              </a:lnSpc>
              <a:spcBef>
                <a:spcPts val="0"/>
              </a:spcBef>
              <a:spcAft>
                <a:spcPts val="0"/>
              </a:spcAft>
              <a:buSzPts val="2400"/>
              <a:buChar char="•"/>
            </a:pPr>
            <a:r>
              <a:rPr lang="en-US" sz="2400" dirty="0"/>
              <a:t>How to complete Level 1</a:t>
            </a:r>
            <a:endParaRPr sz="2400" dirty="0"/>
          </a:p>
          <a:p>
            <a:pPr marL="685800" marR="0" lvl="0" indent="0" algn="l" rtl="0">
              <a:lnSpc>
                <a:spcPct val="90000"/>
              </a:lnSpc>
              <a:spcBef>
                <a:spcPts val="500"/>
              </a:spcBef>
              <a:spcAft>
                <a:spcPts val="0"/>
              </a:spcAft>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dirty="0"/>
              <a:t>Example questions to be answered today</a:t>
            </a:r>
            <a:endParaRPr dirty="0"/>
          </a:p>
        </p:txBody>
      </p:sp>
      <p:sp>
        <p:nvSpPr>
          <p:cNvPr id="143" name="Google Shape;143;p23"/>
          <p:cNvSpPr txBox="1">
            <a:spLocks noGrp="1"/>
          </p:cNvSpPr>
          <p:nvPr>
            <p:ph type="body" idx="1"/>
          </p:nvPr>
        </p:nvSpPr>
        <p:spPr>
          <a:xfrm>
            <a:off x="628650" y="1825624"/>
            <a:ext cx="8173974" cy="4700435"/>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4000"/>
              </a:lnSpc>
              <a:spcBef>
                <a:spcPts val="0"/>
              </a:spcBef>
              <a:spcAft>
                <a:spcPts val="0"/>
              </a:spcAft>
              <a:buClr>
                <a:schemeClr val="dk1"/>
              </a:buClr>
              <a:buSzPts val="2400"/>
              <a:buFont typeface="Calibri"/>
              <a:buAutoNum type="arabicPeriod"/>
            </a:pPr>
            <a:r>
              <a:rPr lang="en-US" b="0" dirty="0"/>
              <a:t>Can I go back to my project once I’ve finished it?</a:t>
            </a:r>
            <a:r>
              <a:rPr lang="en-US" b="0" i="0" u="none" strike="noStrike" cap="none" dirty="0">
                <a:solidFill>
                  <a:schemeClr val="dk1"/>
                </a:solidFill>
                <a:latin typeface="Calibri"/>
                <a:ea typeface="Calibri"/>
                <a:cs typeface="Calibri"/>
                <a:sym typeface="Calibri"/>
              </a:rPr>
              <a:t>   </a:t>
            </a:r>
            <a:r>
              <a:rPr lang="en-US" sz="1600" b="0" i="1" u="none" strike="noStrike" cap="none" dirty="0">
                <a:solidFill>
                  <a:schemeClr val="dk1"/>
                </a:solidFill>
                <a:latin typeface="Calibri"/>
                <a:ea typeface="Calibri"/>
                <a:cs typeface="Calibri"/>
                <a:sym typeface="Calibri"/>
              </a:rPr>
              <a:t>(yes)</a:t>
            </a:r>
            <a:endParaRPr sz="1600" b="0" i="1" dirty="0"/>
          </a:p>
          <a:p>
            <a:pPr marL="457200" marR="0" lvl="0" indent="-381000" algn="l" rtl="0">
              <a:lnSpc>
                <a:spcPct val="114000"/>
              </a:lnSpc>
              <a:spcBef>
                <a:spcPts val="0"/>
              </a:spcBef>
              <a:spcAft>
                <a:spcPts val="0"/>
              </a:spcAft>
              <a:buClr>
                <a:schemeClr val="dk1"/>
              </a:buClr>
              <a:buSzPts val="2400"/>
              <a:buFont typeface="Calibri"/>
              <a:buAutoNum type="arabicPeriod"/>
            </a:pPr>
            <a:r>
              <a:rPr lang="en-US" b="0" dirty="0"/>
              <a:t>How many speeches in Level 1?     </a:t>
            </a:r>
            <a:r>
              <a:rPr lang="en-US" sz="1600" b="0" i="1" dirty="0"/>
              <a:t>(4)</a:t>
            </a:r>
            <a:endParaRPr sz="1600" i="1" dirty="0"/>
          </a:p>
          <a:p>
            <a:pPr marL="457200" marR="0" lvl="0" indent="-381000" algn="l" rtl="0">
              <a:lnSpc>
                <a:spcPct val="114000"/>
              </a:lnSpc>
              <a:spcBef>
                <a:spcPts val="0"/>
              </a:spcBef>
              <a:spcAft>
                <a:spcPts val="0"/>
              </a:spcAft>
              <a:buClr>
                <a:schemeClr val="dk1"/>
              </a:buClr>
              <a:buSzPts val="2400"/>
              <a:buFont typeface="Calibri"/>
              <a:buAutoNum type="arabicPeriod"/>
            </a:pPr>
            <a:r>
              <a:rPr lang="en-US" b="0" dirty="0"/>
              <a:t>How does the Ice Breaker get marked complete?   </a:t>
            </a:r>
            <a:r>
              <a:rPr lang="en-US" sz="1600" b="0" i="1" dirty="0"/>
              <a:t>(slides 17-21)</a:t>
            </a:r>
            <a:endParaRPr sz="1600" i="1" dirty="0"/>
          </a:p>
          <a:p>
            <a:pPr marL="457200" marR="0" lvl="0" indent="-381000" algn="l" rtl="0">
              <a:lnSpc>
                <a:spcPct val="114000"/>
              </a:lnSpc>
              <a:spcBef>
                <a:spcPts val="0"/>
              </a:spcBef>
              <a:spcAft>
                <a:spcPts val="0"/>
              </a:spcAft>
              <a:buClr>
                <a:schemeClr val="dk1"/>
              </a:buClr>
              <a:buSzPts val="2400"/>
              <a:buFont typeface="Calibri"/>
              <a:buAutoNum type="arabicPeriod"/>
            </a:pPr>
            <a:r>
              <a:rPr lang="en-US" b="0" dirty="0"/>
              <a:t>How does the Level get marked complete?     </a:t>
            </a:r>
            <a:r>
              <a:rPr lang="en-US" sz="1600" b="0" i="1" dirty="0"/>
              <a:t>(slides 23-27)</a:t>
            </a:r>
            <a:endParaRPr sz="1600" b="0" i="1" u="none" strike="noStrike" cap="none" dirty="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AutoNum type="arabicPeriod"/>
            </a:pPr>
            <a:r>
              <a:rPr lang="en-US" b="0" dirty="0"/>
              <a:t>Which speeches can transfer from the traditional Program to Pathways?    </a:t>
            </a:r>
            <a:r>
              <a:rPr lang="en-US" sz="1600" b="0" i="1" dirty="0"/>
              <a:t>(icebreaker)</a:t>
            </a:r>
            <a:endParaRPr sz="1600" i="1" dirty="0"/>
          </a:p>
          <a:p>
            <a:pPr marL="457200" lvl="0" indent="-381000" algn="l" rtl="0">
              <a:lnSpc>
                <a:spcPct val="115000"/>
              </a:lnSpc>
              <a:spcBef>
                <a:spcPts val="0"/>
              </a:spcBef>
              <a:spcAft>
                <a:spcPts val="0"/>
              </a:spcAft>
              <a:buSzPts val="2400"/>
              <a:buFont typeface="Calibri"/>
              <a:buAutoNum type="arabicPeriod"/>
            </a:pPr>
            <a:r>
              <a:rPr lang="en-US" b="0" dirty="0"/>
              <a:t>Can one speech count toward more than one project?  </a:t>
            </a:r>
            <a:r>
              <a:rPr lang="en-US" sz="1600" b="0" i="1" dirty="0"/>
              <a:t>(no)</a:t>
            </a:r>
            <a:endParaRPr sz="1600" b="0" i="1" dirty="0"/>
          </a:p>
          <a:p>
            <a:pPr marL="457200" marR="0" lvl="0" indent="-381000" algn="l" rtl="0">
              <a:lnSpc>
                <a:spcPct val="114000"/>
              </a:lnSpc>
              <a:spcBef>
                <a:spcPts val="0"/>
              </a:spcBef>
              <a:spcAft>
                <a:spcPts val="0"/>
              </a:spcAft>
              <a:buSzPts val="2400"/>
              <a:buAutoNum type="arabicPeriod"/>
            </a:pPr>
            <a:r>
              <a:rPr lang="en-US" b="0" dirty="0"/>
              <a:t>______</a:t>
            </a:r>
            <a:endParaRPr b="0" dirty="0"/>
          </a:p>
          <a:p>
            <a:pPr marL="457200" marR="0" lvl="0" indent="-381000" algn="l" rtl="0">
              <a:lnSpc>
                <a:spcPct val="114000"/>
              </a:lnSpc>
              <a:spcBef>
                <a:spcPts val="0"/>
              </a:spcBef>
              <a:spcAft>
                <a:spcPts val="0"/>
              </a:spcAft>
              <a:buSzPts val="2400"/>
              <a:buAutoNum type="arabicPeriod"/>
            </a:pPr>
            <a:r>
              <a:rPr lang="en-US" b="0" dirty="0"/>
              <a:t>______</a:t>
            </a:r>
            <a:endParaRPr b="0" dirty="0"/>
          </a:p>
          <a:p>
            <a:pPr marL="508000" marR="0" lvl="0" indent="-304482" algn="l" rtl="0">
              <a:lnSpc>
                <a:spcPct val="90000"/>
              </a:lnSpc>
              <a:spcBef>
                <a:spcPts val="1000"/>
              </a:spcBef>
              <a:spcAft>
                <a:spcPts val="0"/>
              </a:spcAft>
              <a:buClr>
                <a:schemeClr val="dk1"/>
              </a:buClr>
              <a:buSzPts val="2405"/>
              <a:buFont typeface="Arial"/>
              <a:buNone/>
            </a:pPr>
            <a:endParaRPr sz="2405" b="1" i="1" u="none" strike="noStrike" cap="none" dirty="0">
              <a:solidFill>
                <a:srgbClr val="7030A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628650" y="500062"/>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Learning Objectives</a:t>
            </a:r>
            <a:endParaRPr/>
          </a:p>
        </p:txBody>
      </p:sp>
      <p:sp>
        <p:nvSpPr>
          <p:cNvPr id="150" name="Google Shape;150;p24"/>
          <p:cNvSpPr txBox="1">
            <a:spLocks noGrp="1"/>
          </p:cNvSpPr>
          <p:nvPr>
            <p:ph type="body" idx="1"/>
          </p:nvPr>
        </p:nvSpPr>
        <p:spPr>
          <a:xfrm>
            <a:off x="628650" y="1825624"/>
            <a:ext cx="7886700" cy="4662857"/>
          </a:xfrm>
          <a:prstGeom prst="rect">
            <a:avLst/>
          </a:prstGeom>
          <a:noFill/>
          <a:ln>
            <a:noFill/>
          </a:ln>
        </p:spPr>
        <p:txBody>
          <a:bodyPr spcFirstLastPara="1" wrap="square" lIns="91425" tIns="45700" rIns="91425" bIns="45700" anchor="t" anchorCtr="0">
            <a:noAutofit/>
          </a:bodyPr>
          <a:lstStyle/>
          <a:p>
            <a:pPr marL="360363" marR="0" lvl="0" indent="-360363" algn="l" rtl="0">
              <a:lnSpc>
                <a:spcPct val="9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By the end of this module, you should be able to:</a:t>
            </a:r>
            <a:endParaRPr dirty="0"/>
          </a:p>
          <a:p>
            <a:pPr marL="685800" marR="0" lvl="1" indent="-301625" algn="l" rtl="0">
              <a:lnSpc>
                <a:spcPct val="90000"/>
              </a:lnSpc>
              <a:spcBef>
                <a:spcPts val="500"/>
              </a:spcBef>
              <a:spcAft>
                <a:spcPts val="0"/>
              </a:spcAft>
              <a:buClr>
                <a:srgbClr val="000000"/>
              </a:buClr>
              <a:buSzPts val="2400"/>
              <a:buChar char="•"/>
            </a:pPr>
            <a:r>
              <a:rPr lang="en-US" sz="2400" dirty="0">
                <a:solidFill>
                  <a:srgbClr val="000000"/>
                </a:solidFill>
              </a:rPr>
              <a:t>Launch a project</a:t>
            </a:r>
            <a:endParaRPr sz="2400" dirty="0">
              <a:solidFill>
                <a:srgbClr val="000000"/>
              </a:solidFill>
            </a:endParaRPr>
          </a:p>
          <a:p>
            <a:pPr marL="685800" marR="0" lvl="1" indent="-301625" algn="l" rtl="0">
              <a:lnSpc>
                <a:spcPct val="90000"/>
              </a:lnSpc>
              <a:spcBef>
                <a:spcPts val="500"/>
              </a:spcBef>
              <a:spcAft>
                <a:spcPts val="0"/>
              </a:spcAft>
              <a:buClr>
                <a:srgbClr val="000000"/>
              </a:buClr>
              <a:buSzPts val="2400"/>
              <a:buChar char="•"/>
            </a:pPr>
            <a:r>
              <a:rPr lang="en-US" sz="2400" dirty="0">
                <a:solidFill>
                  <a:srgbClr val="000000"/>
                </a:solidFill>
              </a:rPr>
              <a:t>Complete a project</a:t>
            </a:r>
          </a:p>
          <a:p>
            <a:pPr marL="685800" marR="0" lvl="1" indent="-301625" algn="l" rtl="0">
              <a:lnSpc>
                <a:spcPct val="90000"/>
              </a:lnSpc>
              <a:spcBef>
                <a:spcPts val="500"/>
              </a:spcBef>
              <a:spcAft>
                <a:spcPts val="0"/>
              </a:spcAft>
              <a:buClr>
                <a:srgbClr val="000000"/>
              </a:buClr>
              <a:buSzPts val="2400"/>
              <a:buChar char="•"/>
            </a:pPr>
            <a:r>
              <a:rPr lang="en-US" sz="2400" dirty="0">
                <a:solidFill>
                  <a:srgbClr val="000000"/>
                </a:solidFill>
              </a:rPr>
              <a:t>Complete a level</a:t>
            </a:r>
            <a:endParaRPr sz="2400" dirty="0">
              <a:solidFill>
                <a:srgbClr val="000000"/>
              </a:solidFill>
            </a:endParaRPr>
          </a:p>
          <a:p>
            <a:pPr marL="685800" marR="0" lvl="0" indent="0" algn="l" rtl="0">
              <a:lnSpc>
                <a:spcPct val="90000"/>
              </a:lnSpc>
              <a:spcBef>
                <a:spcPts val="500"/>
              </a:spcBef>
              <a:spcAft>
                <a:spcPts val="0"/>
              </a:spcAft>
              <a:buNone/>
            </a:pP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628650" y="500062"/>
            <a:ext cx="78867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Level One: Four speeches, one evaluation</a:t>
            </a:r>
            <a:endParaRPr/>
          </a:p>
        </p:txBody>
      </p:sp>
      <p:sp>
        <p:nvSpPr>
          <p:cNvPr id="156" name="Google Shape;156;p2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p>
            <a:pPr marL="360362" marR="0" lvl="0" indent="-360362" algn="l" rtl="0">
              <a:lnSpc>
                <a:spcPct val="70000"/>
              </a:lnSpc>
              <a:spcBef>
                <a:spcPts val="0"/>
              </a:spcBef>
              <a:spcAft>
                <a:spcPts val="0"/>
              </a:spcAft>
              <a:buClr>
                <a:schemeClr val="dk1"/>
              </a:buClr>
              <a:buSzPts val="2040"/>
              <a:buFont typeface="Arial"/>
              <a:buChar char="•"/>
            </a:pPr>
            <a:r>
              <a:rPr lang="en-US" sz="2040" b="1" i="0" u="none" strike="noStrike" cap="none" dirty="0">
                <a:solidFill>
                  <a:schemeClr val="dk1"/>
                </a:solidFill>
                <a:latin typeface="Calibri"/>
                <a:ea typeface="Calibri"/>
                <a:cs typeface="Calibri"/>
                <a:sym typeface="Calibri"/>
              </a:rPr>
              <a:t>Ice Breaker (4 – 6 min)</a:t>
            </a:r>
            <a:endParaRPr dirty="0"/>
          </a:p>
          <a:p>
            <a:pPr marL="685800" marR="0" lvl="1" indent="-276225" algn="l" rtl="0">
              <a:lnSpc>
                <a:spcPct val="70000"/>
              </a:lnSpc>
              <a:spcBef>
                <a:spcPts val="500"/>
              </a:spcBef>
              <a:spcAft>
                <a:spcPts val="0"/>
              </a:spcAft>
              <a:buClr>
                <a:schemeClr val="dk1"/>
              </a:buClr>
              <a:buSzPts val="1785"/>
              <a:buFont typeface="Arial"/>
              <a:buChar char="•"/>
            </a:pPr>
            <a:r>
              <a:rPr lang="en-US" sz="1785" b="0" i="0" u="none" strike="noStrike" cap="none" dirty="0">
                <a:solidFill>
                  <a:schemeClr val="dk1"/>
                </a:solidFill>
                <a:latin typeface="Calibri"/>
                <a:ea typeface="Calibri"/>
                <a:cs typeface="Calibri"/>
                <a:sym typeface="Calibri"/>
              </a:rPr>
              <a:t>Introduce yourself  (Optional, share why you joined TM)</a:t>
            </a:r>
            <a:endParaRPr dirty="0"/>
          </a:p>
          <a:p>
            <a:pPr marL="360362" marR="0" lvl="0" indent="-360362" algn="l" rtl="0">
              <a:lnSpc>
                <a:spcPct val="70000"/>
              </a:lnSpc>
              <a:spcBef>
                <a:spcPts val="1000"/>
              </a:spcBef>
              <a:spcAft>
                <a:spcPts val="0"/>
              </a:spcAft>
              <a:buClr>
                <a:schemeClr val="dk1"/>
              </a:buClr>
              <a:buSzPts val="2040"/>
              <a:buFont typeface="Arial"/>
              <a:buChar char="•"/>
            </a:pPr>
            <a:r>
              <a:rPr lang="en-US" sz="2040" b="1" i="0" u="none" strike="noStrike" cap="none" dirty="0">
                <a:solidFill>
                  <a:schemeClr val="dk1"/>
                </a:solidFill>
                <a:latin typeface="Calibri"/>
                <a:ea typeface="Calibri"/>
                <a:cs typeface="Calibri"/>
                <a:sym typeface="Calibri"/>
              </a:rPr>
              <a:t>Evaluation and Feedback part 1: Speech (5 – 7 min)</a:t>
            </a:r>
            <a:endParaRPr dirty="0"/>
          </a:p>
          <a:p>
            <a:pPr marL="685800" marR="0" lvl="1" indent="-276225" algn="l" rtl="0">
              <a:lnSpc>
                <a:spcPct val="70000"/>
              </a:lnSpc>
              <a:spcBef>
                <a:spcPts val="500"/>
              </a:spcBef>
              <a:spcAft>
                <a:spcPts val="0"/>
              </a:spcAft>
              <a:buClr>
                <a:schemeClr val="dk1"/>
              </a:buClr>
              <a:buSzPts val="1785"/>
              <a:buFont typeface="Arial"/>
              <a:buChar char="•"/>
            </a:pPr>
            <a:r>
              <a:rPr lang="en-US" sz="1785" b="0" i="0" u="none" strike="noStrike" cap="none" dirty="0">
                <a:solidFill>
                  <a:schemeClr val="dk1"/>
                </a:solidFill>
                <a:latin typeface="Calibri"/>
                <a:ea typeface="Calibri"/>
                <a:cs typeface="Calibri"/>
                <a:sym typeface="Calibri"/>
              </a:rPr>
              <a:t>Deliver a speech on any topic</a:t>
            </a:r>
            <a:endParaRPr dirty="0"/>
          </a:p>
          <a:p>
            <a:pPr marL="360362" marR="0" lvl="0" indent="-360362" algn="l" rtl="0">
              <a:lnSpc>
                <a:spcPct val="70000"/>
              </a:lnSpc>
              <a:spcBef>
                <a:spcPts val="1000"/>
              </a:spcBef>
              <a:spcAft>
                <a:spcPts val="0"/>
              </a:spcAft>
              <a:buClr>
                <a:schemeClr val="dk1"/>
              </a:buClr>
              <a:buSzPts val="2040"/>
              <a:buFont typeface="Arial"/>
              <a:buChar char="•"/>
            </a:pPr>
            <a:r>
              <a:rPr lang="en-US" sz="2040" b="1" i="0" u="none" strike="noStrike" cap="none" dirty="0">
                <a:solidFill>
                  <a:schemeClr val="dk1"/>
                </a:solidFill>
                <a:latin typeface="Calibri"/>
                <a:ea typeface="Calibri"/>
                <a:cs typeface="Calibri"/>
                <a:sym typeface="Calibri"/>
              </a:rPr>
              <a:t>Evaluation and Feedback part 2: Speech (5 – 7 min)</a:t>
            </a:r>
            <a:endParaRPr dirty="0"/>
          </a:p>
          <a:p>
            <a:pPr marL="685800" marR="0" lvl="1" indent="-276225" algn="l" rtl="0">
              <a:lnSpc>
                <a:spcPct val="70000"/>
              </a:lnSpc>
              <a:spcBef>
                <a:spcPts val="500"/>
              </a:spcBef>
              <a:spcAft>
                <a:spcPts val="0"/>
              </a:spcAft>
              <a:buClr>
                <a:schemeClr val="dk1"/>
              </a:buClr>
              <a:buSzPts val="1785"/>
              <a:buFont typeface="Arial"/>
              <a:buChar char="•"/>
            </a:pPr>
            <a:r>
              <a:rPr lang="en-US" sz="1785" b="0" i="0" u="none" strike="noStrike" cap="none" dirty="0">
                <a:solidFill>
                  <a:schemeClr val="dk1"/>
                </a:solidFill>
                <a:latin typeface="Calibri"/>
                <a:ea typeface="Calibri"/>
                <a:cs typeface="Calibri"/>
                <a:sym typeface="Calibri"/>
              </a:rPr>
              <a:t>Repeat the last speech,  incorporating evaluation feedback</a:t>
            </a:r>
            <a:endParaRPr dirty="0"/>
          </a:p>
          <a:p>
            <a:pPr marL="360362" marR="0" lvl="0" indent="-360362" algn="l" rtl="0">
              <a:lnSpc>
                <a:spcPct val="115000"/>
              </a:lnSpc>
              <a:spcBef>
                <a:spcPts val="1000"/>
              </a:spcBef>
              <a:spcAft>
                <a:spcPts val="0"/>
              </a:spcAft>
              <a:buClr>
                <a:schemeClr val="dk1"/>
              </a:buClr>
              <a:buSzPts val="2040"/>
              <a:buFont typeface="Arial"/>
              <a:buChar char="•"/>
            </a:pPr>
            <a:r>
              <a:rPr lang="en-US" sz="2040" b="1" i="0" u="none" strike="noStrike" cap="none" dirty="0">
                <a:solidFill>
                  <a:schemeClr val="dk1"/>
                </a:solidFill>
                <a:latin typeface="Calibri"/>
                <a:ea typeface="Calibri"/>
                <a:cs typeface="Calibri"/>
                <a:sym typeface="Calibri"/>
              </a:rPr>
              <a:t>Evaluation and Feedback part 3: Evaluation  (2 – 3 min) </a:t>
            </a:r>
            <a:endParaRPr dirty="0"/>
          </a:p>
          <a:p>
            <a:pPr marL="685800" marR="0" lvl="1" indent="-276225" algn="l" rtl="0">
              <a:lnSpc>
                <a:spcPct val="70000"/>
              </a:lnSpc>
              <a:spcBef>
                <a:spcPts val="500"/>
              </a:spcBef>
              <a:spcAft>
                <a:spcPts val="0"/>
              </a:spcAft>
              <a:buClr>
                <a:schemeClr val="dk1"/>
              </a:buClr>
              <a:buSzPts val="1785"/>
              <a:buFont typeface="Arial"/>
              <a:buChar char="•"/>
            </a:pPr>
            <a:r>
              <a:rPr lang="en-US" sz="1785" b="0" i="0" u="none" strike="noStrike" cap="none" dirty="0">
                <a:solidFill>
                  <a:schemeClr val="dk1"/>
                </a:solidFill>
                <a:latin typeface="Calibri"/>
                <a:ea typeface="Calibri"/>
                <a:cs typeface="Calibri"/>
                <a:sym typeface="Calibri"/>
              </a:rPr>
              <a:t>Evaluate a speech – a member will evaluate your evaluation</a:t>
            </a:r>
            <a:endParaRPr dirty="0"/>
          </a:p>
          <a:p>
            <a:pPr marL="360362" marR="0" lvl="0" indent="-360362" algn="l" rtl="0">
              <a:lnSpc>
                <a:spcPct val="70000"/>
              </a:lnSpc>
              <a:spcBef>
                <a:spcPts val="1000"/>
              </a:spcBef>
              <a:spcAft>
                <a:spcPts val="0"/>
              </a:spcAft>
              <a:buClr>
                <a:schemeClr val="dk1"/>
              </a:buClr>
              <a:buSzPts val="2040"/>
              <a:buFont typeface="Arial"/>
              <a:buChar char="•"/>
            </a:pPr>
            <a:r>
              <a:rPr lang="en-US" sz="2040" b="1" i="0" u="none" strike="noStrike" cap="none" dirty="0">
                <a:solidFill>
                  <a:schemeClr val="dk1"/>
                </a:solidFill>
                <a:latin typeface="Calibri"/>
                <a:ea typeface="Calibri"/>
                <a:cs typeface="Calibri"/>
                <a:sym typeface="Calibri"/>
              </a:rPr>
              <a:t>Researching and Presenting (5 – 7 min)</a:t>
            </a:r>
            <a:endParaRPr dirty="0"/>
          </a:p>
          <a:p>
            <a:pPr marL="685800" marR="0" lvl="1" indent="-276225" algn="l" rtl="0">
              <a:lnSpc>
                <a:spcPct val="70000"/>
              </a:lnSpc>
              <a:spcBef>
                <a:spcPts val="500"/>
              </a:spcBef>
              <a:spcAft>
                <a:spcPts val="0"/>
              </a:spcAft>
              <a:buClr>
                <a:schemeClr val="dk1"/>
              </a:buClr>
              <a:buSzPts val="1785"/>
              <a:buFont typeface="Arial"/>
              <a:buChar char="•"/>
            </a:pPr>
            <a:r>
              <a:rPr lang="en-US" sz="1785" b="0" i="0" u="none" strike="noStrike" cap="none" dirty="0">
                <a:solidFill>
                  <a:schemeClr val="dk1"/>
                </a:solidFill>
                <a:latin typeface="Calibri"/>
                <a:ea typeface="Calibri"/>
                <a:cs typeface="Calibri"/>
                <a:sym typeface="Calibri"/>
              </a:rPr>
              <a:t>Deliver a speech using research and sources</a:t>
            </a:r>
            <a:endParaRPr dirty="0"/>
          </a:p>
          <a:p>
            <a:pPr marL="360362" marR="0" lvl="0" indent="-230822" algn="l" rtl="0">
              <a:lnSpc>
                <a:spcPct val="70000"/>
              </a:lnSpc>
              <a:spcBef>
                <a:spcPts val="1000"/>
              </a:spcBef>
              <a:spcAft>
                <a:spcPts val="0"/>
              </a:spcAft>
              <a:buClr>
                <a:schemeClr val="dk1"/>
              </a:buClr>
              <a:buSzPts val="2040"/>
              <a:buFont typeface="Arial"/>
              <a:buNone/>
            </a:pPr>
            <a:endParaRPr sz="2040" b="1" i="0" u="none" strike="noStrike" cap="none" dirty="0">
              <a:solidFill>
                <a:schemeClr val="dk1"/>
              </a:solidFill>
              <a:latin typeface="Calibri"/>
              <a:ea typeface="Calibri"/>
              <a:cs typeface="Calibri"/>
              <a:sym typeface="Calibri"/>
            </a:endParaRPr>
          </a:p>
          <a:p>
            <a:pPr marL="360362" marR="0" lvl="0" indent="-230822" algn="l" rtl="0">
              <a:lnSpc>
                <a:spcPct val="70000"/>
              </a:lnSpc>
              <a:spcBef>
                <a:spcPts val="1000"/>
              </a:spcBef>
              <a:spcAft>
                <a:spcPts val="0"/>
              </a:spcAft>
              <a:buClr>
                <a:schemeClr val="dk1"/>
              </a:buClr>
              <a:buSzPts val="2040"/>
              <a:buFont typeface="Arial"/>
              <a:buNone/>
            </a:pPr>
            <a:endParaRPr sz="204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6" descr="TI home page copy.png"/>
          <p:cNvPicPr preferRelativeResize="0"/>
          <p:nvPr/>
        </p:nvPicPr>
        <p:blipFill rotWithShape="1">
          <a:blip r:embed="rId3">
            <a:alphaModFix/>
          </a:blip>
          <a:srcRect/>
          <a:stretch/>
        </p:blipFill>
        <p:spPr>
          <a:xfrm>
            <a:off x="211271" y="2049593"/>
            <a:ext cx="8660499" cy="4094692"/>
          </a:xfrm>
          <a:prstGeom prst="rect">
            <a:avLst/>
          </a:prstGeom>
          <a:noFill/>
          <a:ln>
            <a:noFill/>
          </a:ln>
        </p:spPr>
      </p:pic>
      <p:sp>
        <p:nvSpPr>
          <p:cNvPr id="162" name="Google Shape;162;p26"/>
          <p:cNvSpPr/>
          <p:nvPr/>
        </p:nvSpPr>
        <p:spPr>
          <a:xfrm>
            <a:off x="4253654" y="1965960"/>
            <a:ext cx="762000" cy="381000"/>
          </a:xfrm>
          <a:prstGeom prst="ellipse">
            <a:avLst/>
          </a:prstGeom>
          <a:noFill/>
          <a:ln w="50800" cap="flat" cmpd="sng">
            <a:solidFill>
              <a:srgbClr val="FFFF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26"/>
          <p:cNvSpPr txBox="1">
            <a:spLocks noGrp="1"/>
          </p:cNvSpPr>
          <p:nvPr>
            <p:ph type="title"/>
          </p:nvPr>
        </p:nvSpPr>
        <p:spPr>
          <a:xfrm>
            <a:off x="76200" y="533400"/>
            <a:ext cx="8991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Login to toastmasters.org</a:t>
            </a:r>
            <a:endParaRPr sz="3400" b="1" i="0" u="none" strike="noStrike" cap="none">
              <a:solidFill>
                <a:srgbClr val="06305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7"/>
          <p:cNvPicPr preferRelativeResize="0"/>
          <p:nvPr/>
        </p:nvPicPr>
        <p:blipFill rotWithShape="1">
          <a:blip r:embed="rId3">
            <a:alphaModFix/>
          </a:blip>
          <a:srcRect/>
          <a:stretch/>
        </p:blipFill>
        <p:spPr>
          <a:xfrm>
            <a:off x="228600" y="2291550"/>
            <a:ext cx="8839200" cy="3586565"/>
          </a:xfrm>
          <a:prstGeom prst="rect">
            <a:avLst/>
          </a:prstGeom>
          <a:noFill/>
          <a:ln>
            <a:noFill/>
          </a:ln>
        </p:spPr>
      </p:pic>
      <p:sp>
        <p:nvSpPr>
          <p:cNvPr id="169" name="Google Shape;169;p27"/>
          <p:cNvSpPr txBox="1"/>
          <p:nvPr/>
        </p:nvSpPr>
        <p:spPr>
          <a:xfrm>
            <a:off x="228600" y="670560"/>
            <a:ext cx="8991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Go to Base Camp</a:t>
            </a:r>
            <a:endParaRPr sz="3400" b="1" i="0" u="none" strike="noStrike" cap="none">
              <a:solidFill>
                <a:srgbClr val="06305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2015 Corporate-4x3 template">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2457</Words>
  <Application>Microsoft Office PowerPoint</Application>
  <PresentationFormat>On-screen Show (4:3)</PresentationFormat>
  <Paragraphs>219</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Calibri</vt:lpstr>
      <vt:lpstr>Montserrat SemiBold</vt:lpstr>
      <vt:lpstr>Arial Black</vt:lpstr>
      <vt:lpstr>Roboto</vt:lpstr>
      <vt:lpstr>Arial</vt:lpstr>
      <vt:lpstr>Arimo</vt:lpstr>
      <vt:lpstr>Noto Sans Symbols</vt:lpstr>
      <vt:lpstr>1_2015 Corporate-4x3 template</vt:lpstr>
      <vt:lpstr>Custom Design</vt:lpstr>
      <vt:lpstr>Pathways Learning Experience</vt:lpstr>
      <vt:lpstr>PowerPoint Presentation</vt:lpstr>
      <vt:lpstr>Agenda</vt:lpstr>
      <vt:lpstr>Introduction</vt:lpstr>
      <vt:lpstr>Example questions to be answered today</vt:lpstr>
      <vt:lpstr>Learning Objectives</vt:lpstr>
      <vt:lpstr>Level One: Four speeches, one evaluation</vt:lpstr>
      <vt:lpstr>Login to toastmasters.org</vt:lpstr>
      <vt:lpstr>PowerPoint Presentation</vt:lpstr>
      <vt:lpstr>Open my Education Transcript</vt:lpstr>
      <vt:lpstr>Open my path curriculum</vt:lpstr>
      <vt:lpstr>Launch my Ice Breaker project</vt:lpstr>
      <vt:lpstr>Maximize my popup window</vt:lpstr>
      <vt:lpstr>PowerPoint Presentation</vt:lpstr>
      <vt:lpstr>Print the evaluation form </vt:lpstr>
      <vt:lpstr>Deliver the speech at your club</vt:lpstr>
      <vt:lpstr>Reopen your project in Base Camp</vt:lpstr>
      <vt:lpstr>Navigate to Assess Your Skills-After</vt:lpstr>
      <vt:lpstr>Submit your self-assessment</vt:lpstr>
      <vt:lpstr>Congratulations!</vt:lpstr>
      <vt:lpstr>The Ice Breaker is completed!</vt:lpstr>
      <vt:lpstr>Level One - Complete Three Projects</vt:lpstr>
      <vt:lpstr>Mark Level One complete in Base Camp</vt:lpstr>
      <vt:lpstr>Receive an email after Level is approved</vt:lpstr>
      <vt:lpstr>View Certificate for Level 1 completion</vt:lpstr>
      <vt:lpstr>View (and Print) Certificate of Completion</vt:lpstr>
      <vt:lpstr>Receive an Education Award</vt:lpstr>
      <vt:lpstr>Celebrate a new designation</vt:lpstr>
      <vt:lpstr>Start on Level 2</vt:lpstr>
      <vt:lpstr>Review of Objectives</vt:lpstr>
      <vt:lpstr>“I will” Statements</vt:lpstr>
      <vt:lpstr>Additional References and Resources</vt:lpstr>
      <vt:lpstr>Evaluations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Learning Experience</dc:title>
  <cp:lastModifiedBy>Janice Parkinson</cp:lastModifiedBy>
  <cp:revision>11</cp:revision>
  <dcterms:modified xsi:type="dcterms:W3CDTF">2018-11-27T22:45:39Z</dcterms:modified>
</cp:coreProperties>
</file>